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3" r:id="rId2"/>
    <p:sldId id="256" r:id="rId3"/>
    <p:sldId id="257" r:id="rId4"/>
    <p:sldId id="258" r:id="rId5"/>
    <p:sldId id="259" r:id="rId6"/>
    <p:sldId id="262" r:id="rId7"/>
    <p:sldId id="260" r:id="rId8"/>
    <p:sldId id="26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5E58"/>
    <a:srgbClr val="F0E9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9"/>
    <p:restoredTop sz="76820"/>
  </p:normalViewPr>
  <p:slideViewPr>
    <p:cSldViewPr snapToGrid="0" snapToObjects="1">
      <p:cViewPr varScale="1">
        <p:scale>
          <a:sx n="77" d="100"/>
          <a:sy n="77" d="100"/>
        </p:scale>
        <p:origin x="2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236C6-1C77-B54C-9BF5-E59B8EF887A0}" type="datetimeFigureOut">
              <a:rPr kumimoji="1" lang="zh-CN" altLang="en-US" smtClean="0"/>
              <a:t>2024/11/26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BA104-132A-7645-8C8E-4FB05FACBB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4868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A104-132A-7645-8C8E-4FB05FACBBE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3221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A104-132A-7645-8C8E-4FB05FACBBE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6983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A104-132A-7645-8C8E-4FB05FACBBE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6181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A104-132A-7645-8C8E-4FB05FACBBE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4493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i="0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A104-132A-7645-8C8E-4FB05FACBBE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4170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A104-132A-7645-8C8E-4FB05FACBBE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5263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A104-132A-7645-8C8E-4FB05FACBBE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2402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Therefore, Down sampling is chosen, as we could found that most of the problems are due to the uneven distribution of predictive variable.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The best down sample ratio is 0.7 according to my experiments, having finished the down sampling, now the distribution of different classes are shown in the pie chart.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And the table 2 of criteria data indicates the methods do help, as now the FNR ratio has greatly dropped to around 40.</a:t>
            </a:r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To conclude, </a:t>
            </a:r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This study could help financial institutes potential credit card fraud transactions through some machine learning methods, thus reduce potential losses.</a:t>
            </a:r>
            <a:endParaRPr kumimoji="1" lang="zh-CN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A104-132A-7645-8C8E-4FB05FACBBE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3715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9D2DB-4DC2-F645-A9BF-2E2D3C9B1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37C5B5-F62C-0A4F-AC10-714F8B83F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446053-85EC-494E-999D-58364C9DB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01A5C-6CDD-4647-8DEC-24AD68369FAF}" type="datetimeFigureOut">
              <a:rPr kumimoji="1" lang="zh-CN" altLang="en-US" smtClean="0"/>
              <a:t>2024/11/26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F5CB52-167B-9743-AB8D-50F892DA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3E6290-253E-D64F-83B2-EEC17BAB5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1D73-C8FE-924D-BC38-4EEBE1A93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8163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29B47-9CC0-5B49-9718-B66F301A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7B5922-0D16-3A4D-A1E4-53186C539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FF785B-74B9-6F43-BB21-5F098F21F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01A5C-6CDD-4647-8DEC-24AD68369FAF}" type="datetimeFigureOut">
              <a:rPr kumimoji="1" lang="zh-CN" altLang="en-US" smtClean="0"/>
              <a:t>2024/11/26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5FE841-3C84-F542-A022-C98722FFE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4141E1-EDD7-0545-85C0-5293408B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1D73-C8FE-924D-BC38-4EEBE1A93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0857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492BA4-970A-F548-A18D-C41A4FE086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71786E-36CA-3A47-BFFD-C665AB1D9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8BDA83-E425-614A-A8F6-2E24DC94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01A5C-6CDD-4647-8DEC-24AD68369FAF}" type="datetimeFigureOut">
              <a:rPr kumimoji="1" lang="zh-CN" altLang="en-US" smtClean="0"/>
              <a:t>2024/11/26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6B9CC3-4E72-7649-A9B9-FEE21FA52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4F5315-AD92-9549-884B-31830AFC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1D73-C8FE-924D-BC38-4EEBE1A93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897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D97F53-7C3A-964C-A0AB-1176D56A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714315-9B5A-3D43-A08E-1DB238689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0DD564-A1CC-6744-8EE0-4A761F536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01A5C-6CDD-4647-8DEC-24AD68369FAF}" type="datetimeFigureOut">
              <a:rPr kumimoji="1" lang="zh-CN" altLang="en-US" smtClean="0"/>
              <a:t>2024/11/26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81F345-2E01-8144-B053-57034EA7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5D4071-2488-2F48-898C-26E6900CE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1D73-C8FE-924D-BC38-4EEBE1A93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497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2853F-107A-A140-A201-7D06062B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5D76D0-2FDD-3D46-ABD5-87720D1F3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34E2CD-4024-554A-BB12-8BDB059B7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01A5C-6CDD-4647-8DEC-24AD68369FAF}" type="datetimeFigureOut">
              <a:rPr kumimoji="1" lang="zh-CN" altLang="en-US" smtClean="0"/>
              <a:t>2024/11/26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51718A-C751-F047-B233-7076EBF12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090A8-FA05-BB46-8D08-C9F1844C7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1D73-C8FE-924D-BC38-4EEBE1A93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4321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741007-38FD-1848-BD65-B20F449E0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0AE96A-1DED-514D-A503-1B061FEAF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42F5A3-E279-A845-83D5-37CD86861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F1A97C-6AE8-654E-85EB-75E43881C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01A5C-6CDD-4647-8DEC-24AD68369FAF}" type="datetimeFigureOut">
              <a:rPr kumimoji="1" lang="zh-CN" altLang="en-US" smtClean="0"/>
              <a:t>2024/11/26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847316-E0E7-E14B-89A6-A038E450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B72E9-4EF6-1142-8CCE-4137671A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1D73-C8FE-924D-BC38-4EEBE1A93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3657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5D59AF-F897-4042-A3AB-4F447C03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1F8D19-6B1E-3040-BBF4-AA85F5E2B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7C103E-3D79-724B-9D33-25E5EFA90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569F96-88E1-034C-9A67-0D9EDBDD9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D13EE7-AF1B-F548-9638-6977A9611F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36E859-B752-F74C-BC1C-F0E6C066F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01A5C-6CDD-4647-8DEC-24AD68369FAF}" type="datetimeFigureOut">
              <a:rPr kumimoji="1" lang="zh-CN" altLang="en-US" smtClean="0"/>
              <a:t>2024/11/26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B470AA-9B71-1048-85C9-7C509EAB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9C811FF-B8FA-534B-ACEB-E4A295588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1D73-C8FE-924D-BC38-4EEBE1A93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0518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32BE3E-4C8D-F64E-B901-870A582F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FB38AA-A045-2C41-AFCF-9182CA664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01A5C-6CDD-4647-8DEC-24AD68369FAF}" type="datetimeFigureOut">
              <a:rPr kumimoji="1" lang="zh-CN" altLang="en-US" smtClean="0"/>
              <a:t>2024/11/26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389219-46FF-4249-BA5D-860B4EEEA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3D37BD-92A9-1443-94DC-56EE4FB4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1D73-C8FE-924D-BC38-4EEBE1A93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1976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909375-D843-5E45-A675-9FAF264DA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01A5C-6CDD-4647-8DEC-24AD68369FAF}" type="datetimeFigureOut">
              <a:rPr kumimoji="1" lang="zh-CN" altLang="en-US" smtClean="0"/>
              <a:t>2024/11/26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242A4D-A5F2-C647-8F4D-F53D8C6D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7C0DE5-65ED-6443-8C36-11E4B4658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1D73-C8FE-924D-BC38-4EEBE1A93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9937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E954C-9E00-2F43-ACFA-DD786E031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C58678-B6F8-4545-BBD2-494B3131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E3CC1B-EA73-7E4B-A3D1-2ADCA4AFA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468528-ED91-734F-B4FD-9EE622DD9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01A5C-6CDD-4647-8DEC-24AD68369FAF}" type="datetimeFigureOut">
              <a:rPr kumimoji="1" lang="zh-CN" altLang="en-US" smtClean="0"/>
              <a:t>2024/11/26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A62364-BFAD-9E47-81F8-23FDAC9EF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9FEAE6-9EBA-5C46-89F0-FEAB569C3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1D73-C8FE-924D-BC38-4EEBE1A93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44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BF405-AA7A-C148-986C-EA83E9D1B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EF5D6DD-A4B5-A84C-9174-62C581114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04E614-14A4-6546-96EB-08513C2AC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C837E7-E0FC-1142-A4A4-BFDA6C8BB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01A5C-6CDD-4647-8DEC-24AD68369FAF}" type="datetimeFigureOut">
              <a:rPr kumimoji="1" lang="zh-CN" altLang="en-US" smtClean="0"/>
              <a:t>2024/11/26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1B7E34-7ADC-9F46-8890-F6067EC7C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AE1C8C-D37E-2D4A-B7DD-2C129C78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1D73-C8FE-924D-BC38-4EEBE1A93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9820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1A31958-0FF6-9A40-869D-BA06A9B5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D3F436-4F99-A04B-8D51-533F87238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A67A7-8551-DF46-83C5-9DA5D53861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01A5C-6CDD-4647-8DEC-24AD68369FAF}" type="datetimeFigureOut">
              <a:rPr kumimoji="1" lang="zh-CN" altLang="en-US" smtClean="0"/>
              <a:t>2024/11/26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5175E0-C258-F847-8D1B-A67D68100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63681F-3258-5948-BCE2-0A714424B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01D73-C8FE-924D-BC38-4EEBE1A93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660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yashkmd/credit-profile-two-wheeler-loan-datas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87DB0C2-CF70-574F-90D1-1E64D1F00167}"/>
              </a:ext>
            </a:extLst>
          </p:cNvPr>
          <p:cNvSpPr/>
          <p:nvPr/>
        </p:nvSpPr>
        <p:spPr>
          <a:xfrm>
            <a:off x="585189" y="2340342"/>
            <a:ext cx="5358411" cy="16547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A2F6F7-1BE2-2847-940D-31C82EEE7C80}"/>
              </a:ext>
            </a:extLst>
          </p:cNvPr>
          <p:cNvSpPr txBox="1"/>
          <p:nvPr/>
        </p:nvSpPr>
        <p:spPr>
          <a:xfrm>
            <a:off x="1110343" y="2508502"/>
            <a:ext cx="43511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b="1" i="1" dirty="0">
                <a:latin typeface="Calibri" panose="020F0502020204030204" pitchFamily="34" charset="0"/>
                <a:cs typeface="Calibri" panose="020F0502020204030204" pitchFamily="34" charset="0"/>
              </a:rPr>
              <a:t>Big Data Security Problem</a:t>
            </a:r>
            <a:endParaRPr kumimoji="1" lang="zh-CN" altLang="en-US" sz="3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EEF1CF-E815-3447-9384-EE39A5D41DC3}"/>
              </a:ext>
            </a:extLst>
          </p:cNvPr>
          <p:cNvSpPr txBox="1"/>
          <p:nvPr/>
        </p:nvSpPr>
        <p:spPr>
          <a:xfrm>
            <a:off x="847765" y="3189307"/>
            <a:ext cx="48332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i="1" dirty="0">
                <a:latin typeface="Calibri" panose="020F0502020204030204" pitchFamily="34" charset="0"/>
                <a:cs typeface="Calibri" panose="020F0502020204030204" pitchFamily="34" charset="0"/>
              </a:rPr>
              <a:t>Find a machine learning method to avoid the fraud transactions and reduce financial loss</a:t>
            </a:r>
            <a:endParaRPr kumimoji="1" lang="zh-CN" altLang="en-US" sz="15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66679AD-6FFC-514B-BC89-AC72220D450D}"/>
              </a:ext>
            </a:extLst>
          </p:cNvPr>
          <p:cNvSpPr/>
          <p:nvPr/>
        </p:nvSpPr>
        <p:spPr>
          <a:xfrm>
            <a:off x="1023076" y="4163217"/>
            <a:ext cx="433464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900" noProof="1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Dataset: </a:t>
            </a:r>
            <a:r>
              <a:rPr lang="en-US" altLang="zh-CN" sz="900" u="sng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https://www.kaggle.com/datasets/yashkmd/credit-profile-two-wheeler-loan-dataset</a:t>
            </a:r>
            <a:endParaRPr lang="zh-CN" altLang="zh-CN" sz="900" dirty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defRPr/>
            </a:pPr>
            <a:endParaRPr lang="en-US" sz="900" noProof="1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直接连接符 6">
            <a:extLst>
              <a:ext uri="{FF2B5EF4-FFF2-40B4-BE49-F238E27FC236}">
                <a16:creationId xmlns:a16="http://schemas.microsoft.com/office/drawing/2014/main" id="{6E378B87-C45F-7848-9D35-A692A434CD08}"/>
              </a:ext>
            </a:extLst>
          </p:cNvPr>
          <p:cNvCxnSpPr>
            <a:cxnSpLocks/>
          </p:cNvCxnSpPr>
          <p:nvPr/>
        </p:nvCxnSpPr>
        <p:spPr>
          <a:xfrm>
            <a:off x="6753030" y="1285590"/>
            <a:ext cx="0" cy="514786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70">
            <a:extLst>
              <a:ext uri="{FF2B5EF4-FFF2-40B4-BE49-F238E27FC236}">
                <a16:creationId xmlns:a16="http://schemas.microsoft.com/office/drawing/2014/main" id="{FF33FB0A-BE44-8546-A84E-BDBE775F5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625" y="495263"/>
            <a:ext cx="3008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23BC8F03-9434-7345-B569-E4A2A5FE3A72}"/>
              </a:ext>
            </a:extLst>
          </p:cNvPr>
          <p:cNvSpPr/>
          <p:nvPr/>
        </p:nvSpPr>
        <p:spPr>
          <a:xfrm>
            <a:off x="7818451" y="1565477"/>
            <a:ext cx="35784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 and Background Analysis</a:t>
            </a:r>
            <a:endParaRPr kumimoji="1"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0927957-0083-9845-8248-2F747FC76493}"/>
              </a:ext>
            </a:extLst>
          </p:cNvPr>
          <p:cNvGrpSpPr/>
          <p:nvPr/>
        </p:nvGrpSpPr>
        <p:grpSpPr>
          <a:xfrm>
            <a:off x="7009020" y="1454187"/>
            <a:ext cx="553442" cy="527014"/>
            <a:chOff x="3013962" y="1867843"/>
            <a:chExt cx="789978" cy="78997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E4DC36D-BA35-1443-B2D0-9B7B283F1380}"/>
                </a:ext>
              </a:extLst>
            </p:cNvPr>
            <p:cNvSpPr/>
            <p:nvPr/>
          </p:nvSpPr>
          <p:spPr>
            <a:xfrm>
              <a:off x="3013962" y="1867843"/>
              <a:ext cx="789978" cy="789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Rectangle 22">
              <a:extLst>
                <a:ext uri="{FF2B5EF4-FFF2-40B4-BE49-F238E27FC236}">
                  <a16:creationId xmlns:a16="http://schemas.microsoft.com/office/drawing/2014/main" id="{EECB2153-F0CC-A345-8663-E31116183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818" y="2006586"/>
              <a:ext cx="414264" cy="512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zh-CN" sz="20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</p:grpSp>
      <p:sp>
        <p:nvSpPr>
          <p:cNvPr id="14" name="Rectangle 23">
            <a:extLst>
              <a:ext uri="{FF2B5EF4-FFF2-40B4-BE49-F238E27FC236}">
                <a16:creationId xmlns:a16="http://schemas.microsoft.com/office/drawing/2014/main" id="{B19DE654-ED76-DC40-B863-7DD5C2BB7B0A}"/>
              </a:ext>
            </a:extLst>
          </p:cNvPr>
          <p:cNvSpPr/>
          <p:nvPr/>
        </p:nvSpPr>
        <p:spPr>
          <a:xfrm>
            <a:off x="7816321" y="2387798"/>
            <a:ext cx="33620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Exploratory Data Analysis (EDA)</a:t>
            </a:r>
            <a:endParaRPr kumimoji="1"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4E5FC2B-F7DC-F04C-A2F4-80DA45F55F47}"/>
              </a:ext>
            </a:extLst>
          </p:cNvPr>
          <p:cNvGrpSpPr/>
          <p:nvPr/>
        </p:nvGrpSpPr>
        <p:grpSpPr>
          <a:xfrm>
            <a:off x="7006890" y="2276508"/>
            <a:ext cx="553442" cy="527014"/>
            <a:chOff x="3013962" y="1867843"/>
            <a:chExt cx="789978" cy="7899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08818A5-2403-FD4B-B977-3CC9555510C6}"/>
                </a:ext>
              </a:extLst>
            </p:cNvPr>
            <p:cNvSpPr/>
            <p:nvPr/>
          </p:nvSpPr>
          <p:spPr>
            <a:xfrm>
              <a:off x="3013962" y="1867843"/>
              <a:ext cx="789978" cy="789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Rectangle 22">
              <a:extLst>
                <a:ext uri="{FF2B5EF4-FFF2-40B4-BE49-F238E27FC236}">
                  <a16:creationId xmlns:a16="http://schemas.microsoft.com/office/drawing/2014/main" id="{82B3C473-F902-8F46-BCAE-7F18788A9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818" y="1962956"/>
              <a:ext cx="414264" cy="599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2</a:t>
              </a:r>
              <a:endParaRPr lang="zh-CN" altLang="zh-CN" sz="2000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8" name="Rectangle 23">
            <a:extLst>
              <a:ext uri="{FF2B5EF4-FFF2-40B4-BE49-F238E27FC236}">
                <a16:creationId xmlns:a16="http://schemas.microsoft.com/office/drawing/2014/main" id="{850232AC-7F3A-4A41-8265-5DE513930672}"/>
              </a:ext>
            </a:extLst>
          </p:cNvPr>
          <p:cNvSpPr/>
          <p:nvPr/>
        </p:nvSpPr>
        <p:spPr>
          <a:xfrm>
            <a:off x="7816321" y="3210119"/>
            <a:ext cx="33620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Methodology and Experiments</a:t>
            </a:r>
            <a:endParaRPr kumimoji="1"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5D10BF2-5678-2941-9912-8B143C76CDD8}"/>
              </a:ext>
            </a:extLst>
          </p:cNvPr>
          <p:cNvGrpSpPr/>
          <p:nvPr/>
        </p:nvGrpSpPr>
        <p:grpSpPr>
          <a:xfrm>
            <a:off x="7006890" y="3098829"/>
            <a:ext cx="553442" cy="527014"/>
            <a:chOff x="3013962" y="1867843"/>
            <a:chExt cx="789978" cy="7899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4CE558F-D8D7-5547-9EDA-9BE1CC6204F0}"/>
                </a:ext>
              </a:extLst>
            </p:cNvPr>
            <p:cNvSpPr/>
            <p:nvPr/>
          </p:nvSpPr>
          <p:spPr>
            <a:xfrm>
              <a:off x="3013962" y="1867843"/>
              <a:ext cx="789978" cy="789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ctangle 22">
              <a:extLst>
                <a:ext uri="{FF2B5EF4-FFF2-40B4-BE49-F238E27FC236}">
                  <a16:creationId xmlns:a16="http://schemas.microsoft.com/office/drawing/2014/main" id="{F3ED9C71-9E14-5C4E-81D1-CB1D2F41C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818" y="1962956"/>
              <a:ext cx="414264" cy="599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3</a:t>
              </a:r>
              <a:endParaRPr lang="zh-CN" altLang="zh-CN" sz="2000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2" name="Rectangle 23">
            <a:extLst>
              <a:ext uri="{FF2B5EF4-FFF2-40B4-BE49-F238E27FC236}">
                <a16:creationId xmlns:a16="http://schemas.microsoft.com/office/drawing/2014/main" id="{C997D58A-5EA7-4246-A101-41AE5E466CD0}"/>
              </a:ext>
            </a:extLst>
          </p:cNvPr>
          <p:cNvSpPr/>
          <p:nvPr/>
        </p:nvSpPr>
        <p:spPr>
          <a:xfrm>
            <a:off x="7816321" y="4019908"/>
            <a:ext cx="33620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 – Choose the best model</a:t>
            </a:r>
            <a:endParaRPr kumimoji="1"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DA4FB86-361B-7444-9770-33FF62B2146D}"/>
              </a:ext>
            </a:extLst>
          </p:cNvPr>
          <p:cNvGrpSpPr/>
          <p:nvPr/>
        </p:nvGrpSpPr>
        <p:grpSpPr>
          <a:xfrm>
            <a:off x="7006890" y="3908618"/>
            <a:ext cx="553442" cy="527014"/>
            <a:chOff x="3013962" y="1867843"/>
            <a:chExt cx="789978" cy="78997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41337B6-12AD-A645-B1C8-1FDB643AE5CB}"/>
                </a:ext>
              </a:extLst>
            </p:cNvPr>
            <p:cNvSpPr/>
            <p:nvPr/>
          </p:nvSpPr>
          <p:spPr>
            <a:xfrm>
              <a:off x="3013962" y="1867843"/>
              <a:ext cx="789978" cy="789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FADC06D5-9884-A144-93B0-B09D6B027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818" y="1962956"/>
              <a:ext cx="414264" cy="599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4</a:t>
              </a:r>
              <a:endParaRPr lang="zh-CN" altLang="zh-CN" sz="2000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D1617DC1-07BA-A849-983F-01EF184D6EAD}"/>
              </a:ext>
            </a:extLst>
          </p:cNvPr>
          <p:cNvSpPr/>
          <p:nvPr/>
        </p:nvSpPr>
        <p:spPr>
          <a:xfrm>
            <a:off x="7816321" y="4829697"/>
            <a:ext cx="33620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 – Wrong classification analysis</a:t>
            </a:r>
            <a:endParaRPr kumimoji="1"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CEEAD2D-C989-254A-B76F-F317E519519D}"/>
              </a:ext>
            </a:extLst>
          </p:cNvPr>
          <p:cNvGrpSpPr/>
          <p:nvPr/>
        </p:nvGrpSpPr>
        <p:grpSpPr>
          <a:xfrm>
            <a:off x="7006890" y="4718407"/>
            <a:ext cx="553442" cy="527014"/>
            <a:chOff x="3013962" y="1867843"/>
            <a:chExt cx="789978" cy="789978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3C34735-4827-D94D-9C48-CA1631D2410B}"/>
                </a:ext>
              </a:extLst>
            </p:cNvPr>
            <p:cNvSpPr/>
            <p:nvPr/>
          </p:nvSpPr>
          <p:spPr>
            <a:xfrm>
              <a:off x="3013962" y="1867843"/>
              <a:ext cx="789978" cy="789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Rectangle 22">
              <a:extLst>
                <a:ext uri="{FF2B5EF4-FFF2-40B4-BE49-F238E27FC236}">
                  <a16:creationId xmlns:a16="http://schemas.microsoft.com/office/drawing/2014/main" id="{2C42EF8D-5C48-4F47-B527-F0F4B855A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818" y="1962956"/>
              <a:ext cx="414264" cy="599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5</a:t>
              </a:r>
              <a:endParaRPr lang="zh-CN" altLang="zh-CN" sz="2000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3">
            <a:extLst>
              <a:ext uri="{FF2B5EF4-FFF2-40B4-BE49-F238E27FC236}">
                <a16:creationId xmlns:a16="http://schemas.microsoft.com/office/drawing/2014/main" id="{96C532F7-55E3-B641-B09E-C5668B675176}"/>
              </a:ext>
            </a:extLst>
          </p:cNvPr>
          <p:cNvSpPr/>
          <p:nvPr/>
        </p:nvSpPr>
        <p:spPr>
          <a:xfrm>
            <a:off x="7816321" y="5716656"/>
            <a:ext cx="33620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 – Best model optimization</a:t>
            </a:r>
            <a:endParaRPr kumimoji="1"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AA56F61-B76F-8D46-973A-FC4BF2017DE7}"/>
              </a:ext>
            </a:extLst>
          </p:cNvPr>
          <p:cNvGrpSpPr/>
          <p:nvPr/>
        </p:nvGrpSpPr>
        <p:grpSpPr>
          <a:xfrm>
            <a:off x="7006890" y="5605366"/>
            <a:ext cx="553442" cy="527014"/>
            <a:chOff x="3013962" y="1867843"/>
            <a:chExt cx="789978" cy="789978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7C5C8A95-D0EA-DF4D-BDFD-D63D7B825598}"/>
                </a:ext>
              </a:extLst>
            </p:cNvPr>
            <p:cNvSpPr/>
            <p:nvPr/>
          </p:nvSpPr>
          <p:spPr>
            <a:xfrm>
              <a:off x="3013962" y="1867843"/>
              <a:ext cx="789978" cy="789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Rectangle 22">
              <a:extLst>
                <a:ext uri="{FF2B5EF4-FFF2-40B4-BE49-F238E27FC236}">
                  <a16:creationId xmlns:a16="http://schemas.microsoft.com/office/drawing/2014/main" id="{40D1A8AB-2ABB-1249-8FDE-E75C465F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818" y="1962956"/>
              <a:ext cx="414264" cy="599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6</a:t>
              </a:r>
              <a:endParaRPr lang="zh-CN" altLang="zh-CN" sz="2000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891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89A7FF1-A10B-1046-8C2C-5BB5914B6A7D}"/>
              </a:ext>
            </a:extLst>
          </p:cNvPr>
          <p:cNvSpPr txBox="1"/>
          <p:nvPr/>
        </p:nvSpPr>
        <p:spPr>
          <a:xfrm>
            <a:off x="563210" y="521600"/>
            <a:ext cx="51008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Introduction and Background Analysis</a:t>
            </a:r>
            <a:endParaRPr kumimoji="1" lang="zh-CN" alt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五边形 72">
            <a:extLst>
              <a:ext uri="{FF2B5EF4-FFF2-40B4-BE49-F238E27FC236}">
                <a16:creationId xmlns:a16="http://schemas.microsoft.com/office/drawing/2014/main" id="{0C075B80-344F-774C-8915-DC9016050025}"/>
              </a:ext>
            </a:extLst>
          </p:cNvPr>
          <p:cNvSpPr/>
          <p:nvPr/>
        </p:nvSpPr>
        <p:spPr bwMode="gray">
          <a:xfrm>
            <a:off x="1225268" y="1092399"/>
            <a:ext cx="4734265" cy="477054"/>
          </a:xfrm>
          <a:prstGeom prst="homePlate">
            <a:avLst/>
          </a:prstGeom>
          <a:solidFill>
            <a:srgbClr val="8C5E58"/>
          </a:solidFill>
          <a:ln w="19050" algn="ctr">
            <a:solidFill>
              <a:srgbClr val="8C5E58"/>
            </a:solidFill>
            <a:miter lim="800000"/>
          </a:ln>
        </p:spPr>
        <p:txBody>
          <a:bodyPr wrap="square" lIns="216000" tIns="88900" rIns="88900" bIns="88900" rtlCol="0" anchor="ctr"/>
          <a:lstStyle/>
          <a:p>
            <a:pPr marL="0" marR="0" lvl="0" indent="0" algn="ctr" defTabSz="6096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lang="en-US" altLang="zh-CN" sz="2000" b="1" i="1" dirty="0">
                <a:solidFill>
                  <a:srgbClr val="FFFFFF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Background Information</a:t>
            </a:r>
            <a:endParaRPr lang="zh-CN" altLang="en-US" sz="2000" b="1" i="1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E86F2D5-3852-FD42-B7DF-26F382D2B285}"/>
              </a:ext>
            </a:extLst>
          </p:cNvPr>
          <p:cNvSpPr/>
          <p:nvPr/>
        </p:nvSpPr>
        <p:spPr>
          <a:xfrm>
            <a:off x="1225267" y="1774038"/>
            <a:ext cx="4734265" cy="4456640"/>
          </a:xfrm>
          <a:prstGeom prst="rect">
            <a:avLst/>
          </a:prstGeom>
          <a:noFill/>
          <a:ln>
            <a:solidFill>
              <a:srgbClr val="8C5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AC0055-7908-B349-AB39-13A81BD7D679}"/>
              </a:ext>
            </a:extLst>
          </p:cNvPr>
          <p:cNvSpPr txBox="1"/>
          <p:nvPr/>
        </p:nvSpPr>
        <p:spPr>
          <a:xfrm>
            <a:off x="1307805" y="1859989"/>
            <a:ext cx="180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Big data Security</a:t>
            </a:r>
            <a:endParaRPr kumimoji="1" lang="zh-CN" altLang="en-US" b="1" i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85F92C5-E008-C64C-B9CB-AE8355BC5925}"/>
              </a:ext>
            </a:extLst>
          </p:cNvPr>
          <p:cNvSpPr/>
          <p:nvPr>
            <p:custDataLst>
              <p:tags r:id="rId1"/>
            </p:custDataLst>
          </p:nvPr>
        </p:nvSpPr>
        <p:spPr bwMode="gray">
          <a:xfrm>
            <a:off x="1354246" y="2270930"/>
            <a:ext cx="4476305" cy="7697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</a:ln>
        </p:spPr>
        <p:txBody>
          <a:bodyPr wrap="square" lIns="88900" tIns="88900" rIns="88900" bIns="88900"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 data security aims to ensure the confidentiality, integrity, and availability of large-scale data. The urgent task for enterprises is to develop security management measures to address security issues.</a:t>
            </a:r>
            <a:endParaRPr kumimoji="1" lang="zh-CN" alt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EF72D751-C2A9-A240-8946-8638D865776A}"/>
              </a:ext>
            </a:extLst>
          </p:cNvPr>
          <p:cNvSpPr/>
          <p:nvPr/>
        </p:nvSpPr>
        <p:spPr>
          <a:xfrm>
            <a:off x="1354246" y="3140576"/>
            <a:ext cx="484632" cy="305696"/>
          </a:xfrm>
          <a:prstGeom prst="downArrow">
            <a:avLst/>
          </a:prstGeom>
          <a:solidFill>
            <a:srgbClr val="F0E9AE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4DE769B-AC75-F447-B50E-C711B0CC1818}"/>
              </a:ext>
            </a:extLst>
          </p:cNvPr>
          <p:cNvSpPr txBox="1"/>
          <p:nvPr/>
        </p:nvSpPr>
        <p:spPr>
          <a:xfrm>
            <a:off x="1307805" y="3455008"/>
            <a:ext cx="28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Credit Card Fraud Detection </a:t>
            </a:r>
            <a:endParaRPr kumimoji="1" lang="zh-CN" altLang="en-US" b="1" i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Прямоугольник 42">
            <a:extLst>
              <a:ext uri="{FF2B5EF4-FFF2-40B4-BE49-F238E27FC236}">
                <a16:creationId xmlns:a16="http://schemas.microsoft.com/office/drawing/2014/main" id="{0B5F08A9-D22D-1542-B402-288F38A7D581}"/>
              </a:ext>
            </a:extLst>
          </p:cNvPr>
          <p:cNvSpPr/>
          <p:nvPr/>
        </p:nvSpPr>
        <p:spPr>
          <a:xfrm>
            <a:off x="1919159" y="3149580"/>
            <a:ext cx="1559061" cy="282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One Application</a:t>
            </a:r>
            <a:endParaRPr lang="ru-RU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CC06651-0CDD-9941-B92E-67C3124A0EC0}"/>
              </a:ext>
            </a:extLst>
          </p:cNvPr>
          <p:cNvSpPr/>
          <p:nvPr/>
        </p:nvSpPr>
        <p:spPr>
          <a:xfrm>
            <a:off x="1354246" y="3924875"/>
            <a:ext cx="4476305" cy="2172682"/>
          </a:xfrm>
          <a:prstGeom prst="rect">
            <a:avLst/>
          </a:prstGeom>
          <a:noFill/>
          <a:ln>
            <a:solidFill>
              <a:srgbClr val="8C5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19DD410-07B6-2749-BC17-03F44DF52B08}"/>
              </a:ext>
            </a:extLst>
          </p:cNvPr>
          <p:cNvSpPr/>
          <p:nvPr/>
        </p:nvSpPr>
        <p:spPr>
          <a:xfrm>
            <a:off x="6385602" y="1795486"/>
            <a:ext cx="4734265" cy="4435192"/>
          </a:xfrm>
          <a:prstGeom prst="rect">
            <a:avLst/>
          </a:prstGeom>
          <a:noFill/>
          <a:ln>
            <a:solidFill>
              <a:srgbClr val="8C5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815142EE-609B-D641-8732-AEEBD6FEA180}"/>
              </a:ext>
            </a:extLst>
          </p:cNvPr>
          <p:cNvGrpSpPr/>
          <p:nvPr/>
        </p:nvGrpSpPr>
        <p:grpSpPr>
          <a:xfrm>
            <a:off x="6378513" y="1092399"/>
            <a:ext cx="4741355" cy="477055"/>
            <a:chOff x="5931946" y="1081767"/>
            <a:chExt cx="4741355" cy="477055"/>
          </a:xfrm>
        </p:grpSpPr>
        <p:sp>
          <p:nvSpPr>
            <p:cNvPr id="35" name="五边形 72">
              <a:extLst>
                <a:ext uri="{FF2B5EF4-FFF2-40B4-BE49-F238E27FC236}">
                  <a16:creationId xmlns:a16="http://schemas.microsoft.com/office/drawing/2014/main" id="{3CBDBADB-0A3E-F340-ABEF-4F14C75F2EAB}"/>
                </a:ext>
              </a:extLst>
            </p:cNvPr>
            <p:cNvSpPr/>
            <p:nvPr/>
          </p:nvSpPr>
          <p:spPr bwMode="gray">
            <a:xfrm>
              <a:off x="5939036" y="1081767"/>
              <a:ext cx="4734265" cy="477054"/>
            </a:xfrm>
            <a:prstGeom prst="homePlate">
              <a:avLst/>
            </a:prstGeom>
            <a:solidFill>
              <a:srgbClr val="8C5E58"/>
            </a:solidFill>
            <a:ln w="19050" algn="ctr">
              <a:solidFill>
                <a:srgbClr val="8C5E58"/>
              </a:solidFill>
              <a:miter lim="800000"/>
            </a:ln>
          </p:spPr>
          <p:txBody>
            <a:bodyPr wrap="square" lIns="216000" tIns="88900" rIns="88900" bIns="88900" rtlCol="0" anchor="ctr"/>
            <a:lstStyle/>
            <a:p>
              <a:pPr marL="0" marR="0" lvl="0" indent="0" algn="ctr" defTabSz="6096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anose="05020102010507070707" pitchFamily="18" charset="2"/>
                <a:buNone/>
                <a:defRPr/>
              </a:pPr>
              <a:r>
                <a:rPr lang="en-US" altLang="zh-CN" sz="2000" b="1" i="1" dirty="0">
                  <a:solidFill>
                    <a:srgbClr val="FFFFFF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Aims and Objectives</a:t>
              </a:r>
              <a:endParaRPr lang="zh-CN" altLang="en-US" sz="2000" b="1" i="1" dirty="0">
                <a:solidFill>
                  <a:srgbClr val="FFFFFF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9" name="三角形 38">
              <a:extLst>
                <a:ext uri="{FF2B5EF4-FFF2-40B4-BE49-F238E27FC236}">
                  <a16:creationId xmlns:a16="http://schemas.microsoft.com/office/drawing/2014/main" id="{2393A46D-B340-824F-9C81-87CD48E05BFE}"/>
                </a:ext>
              </a:extLst>
            </p:cNvPr>
            <p:cNvSpPr/>
            <p:nvPr/>
          </p:nvSpPr>
          <p:spPr>
            <a:xfrm rot="5400000">
              <a:off x="5848102" y="1165613"/>
              <a:ext cx="477053" cy="30936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3" name="Rectangle 13">
            <a:extLst>
              <a:ext uri="{FF2B5EF4-FFF2-40B4-BE49-F238E27FC236}">
                <a16:creationId xmlns:a16="http://schemas.microsoft.com/office/drawing/2014/main" id="{81154695-8CC3-B241-8C3A-7C08BE138B75}"/>
              </a:ext>
            </a:extLst>
          </p:cNvPr>
          <p:cNvSpPr/>
          <p:nvPr>
            <p:custDataLst>
              <p:tags r:id="rId2"/>
            </p:custDataLst>
          </p:nvPr>
        </p:nvSpPr>
        <p:spPr bwMode="gray">
          <a:xfrm>
            <a:off x="1420989" y="5050027"/>
            <a:ext cx="1201480" cy="9335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</a:ln>
        </p:spPr>
        <p:txBody>
          <a:bodyPr wrap="square" lIns="88900" tIns="88900" rIns="88900" bIns="88900" rtlCol="0" anchor="ctr"/>
          <a:lstStyle/>
          <a:p>
            <a:pPr marL="0" indent="0">
              <a:buNone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E48371F3-EB27-7D4B-880F-5F880699F5B5}"/>
              </a:ext>
            </a:extLst>
          </p:cNvPr>
          <p:cNvSpPr/>
          <p:nvPr/>
        </p:nvSpPr>
        <p:spPr>
          <a:xfrm>
            <a:off x="1838878" y="5119046"/>
            <a:ext cx="376700" cy="384855"/>
          </a:xfrm>
          <a:prstGeom prst="ellipse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52C5976-7787-504B-BE15-30C9BF4D9448}"/>
              </a:ext>
            </a:extLst>
          </p:cNvPr>
          <p:cNvSpPr txBox="1"/>
          <p:nvPr/>
        </p:nvSpPr>
        <p:spPr>
          <a:xfrm>
            <a:off x="1533711" y="5531865"/>
            <a:ext cx="976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u="sng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kumimoji="1" lang="zh-CN" altLang="en-US" i="1" u="sng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33EB8A2-EFFE-E647-8C46-C4679A1EE61D}"/>
              </a:ext>
            </a:extLst>
          </p:cNvPr>
          <p:cNvSpPr/>
          <p:nvPr/>
        </p:nvSpPr>
        <p:spPr>
          <a:xfrm>
            <a:off x="2807132" y="5046514"/>
            <a:ext cx="2838756" cy="933576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E09DA2F-6CA6-5444-8934-28EBB916E8DB}"/>
              </a:ext>
            </a:extLst>
          </p:cNvPr>
          <p:cNvSpPr txBox="1"/>
          <p:nvPr/>
        </p:nvSpPr>
        <p:spPr>
          <a:xfrm>
            <a:off x="2899762" y="5185617"/>
            <a:ext cx="283845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kern="0" dirty="0">
                <a:latin typeface="Calibri" panose="020F0502020204030204" pitchFamily="34" charset="0"/>
                <a:ea typeface="翩翩体-简" panose="03000300000000000000" pitchFamily="66" charset="-122"/>
              </a:rPr>
              <a:t>F</a:t>
            </a:r>
            <a:r>
              <a:rPr lang="en-US" altLang="zh-CN" sz="1300" kern="0" dirty="0">
                <a:effectLst/>
                <a:latin typeface="Calibri" panose="020F0502020204030204" pitchFamily="34" charset="0"/>
                <a:ea typeface="翩翩体-简" panose="03000300000000000000" pitchFamily="66" charset="-122"/>
              </a:rPr>
              <a:t>ind an optimal machine learning algorithm to avoid credit card fraud, reducing the financial losses</a:t>
            </a:r>
            <a:r>
              <a:rPr lang="zh-CN" altLang="zh-CN" sz="1300" dirty="0">
                <a:effectLst/>
              </a:rPr>
              <a:t> </a:t>
            </a:r>
            <a:endParaRPr kumimoji="1" lang="zh-CN" altLang="en-US" sz="1300" dirty="0"/>
          </a:p>
        </p:txBody>
      </p:sp>
      <p:sp>
        <p:nvSpPr>
          <p:cNvPr id="56" name="Shape 2591">
            <a:extLst>
              <a:ext uri="{FF2B5EF4-FFF2-40B4-BE49-F238E27FC236}">
                <a16:creationId xmlns:a16="http://schemas.microsoft.com/office/drawing/2014/main" id="{0BF0653B-B8AF-3E46-B7ED-1400EFF7B762}"/>
              </a:ext>
            </a:extLst>
          </p:cNvPr>
          <p:cNvSpPr/>
          <p:nvPr/>
        </p:nvSpPr>
        <p:spPr>
          <a:xfrm>
            <a:off x="1888918" y="517013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F16AF9D-9DE2-7B4E-9BE1-8325533E391C}"/>
              </a:ext>
            </a:extLst>
          </p:cNvPr>
          <p:cNvSpPr txBox="1"/>
          <p:nvPr/>
        </p:nvSpPr>
        <p:spPr>
          <a:xfrm>
            <a:off x="1441379" y="4137690"/>
            <a:ext cx="420450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00" dirty="0">
                <a:latin typeface="Calibri" panose="020F0502020204030204" pitchFamily="34" charset="0"/>
                <a:cs typeface="Calibri" panose="020F0502020204030204" pitchFamily="34" charset="0"/>
              </a:rPr>
              <a:t>The increasing use of credit card bring much convenience to people, while also resulted in increased credit card fraud, resulting in financial loss.</a:t>
            </a:r>
            <a:endParaRPr kumimoji="1" lang="zh-CN" alt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79F3B00-69A2-494E-9802-3CF80A366F36}"/>
              </a:ext>
            </a:extLst>
          </p:cNvPr>
          <p:cNvSpPr/>
          <p:nvPr/>
        </p:nvSpPr>
        <p:spPr>
          <a:xfrm>
            <a:off x="6542569" y="1925967"/>
            <a:ext cx="4377068" cy="1060708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Rectangle 24">
            <a:extLst>
              <a:ext uri="{FF2B5EF4-FFF2-40B4-BE49-F238E27FC236}">
                <a16:creationId xmlns:a16="http://schemas.microsoft.com/office/drawing/2014/main" id="{FE0D9746-4B14-E140-B1A0-77BD74926B56}"/>
              </a:ext>
            </a:extLst>
          </p:cNvPr>
          <p:cNvSpPr/>
          <p:nvPr/>
        </p:nvSpPr>
        <p:spPr>
          <a:xfrm>
            <a:off x="6542566" y="1916407"/>
            <a:ext cx="1314893" cy="378892"/>
          </a:xfrm>
          <a:prstGeom prst="rect">
            <a:avLst/>
          </a:prstGeom>
          <a:solidFill>
            <a:srgbClr val="DC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E9054BD-40E1-4842-8D3A-91E8EEC87126}"/>
              </a:ext>
            </a:extLst>
          </p:cNvPr>
          <p:cNvSpPr txBox="1"/>
          <p:nvPr/>
        </p:nvSpPr>
        <p:spPr>
          <a:xfrm>
            <a:off x="6906795" y="1925967"/>
            <a:ext cx="6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</a:t>
            </a:r>
            <a:endParaRPr kumimoji="1" lang="zh-CN" altLang="en-US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E47EE17-9539-C348-81BC-DD8FA06B1FD4}"/>
              </a:ext>
            </a:extLst>
          </p:cNvPr>
          <p:cNvSpPr txBox="1"/>
          <p:nvPr/>
        </p:nvSpPr>
        <p:spPr>
          <a:xfrm>
            <a:off x="6587763" y="2302817"/>
            <a:ext cx="4532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Select an optimal machine learning model comparing </a:t>
            </a:r>
            <a:r>
              <a:rPr kumimoji="1" lang="en" altLang="zh-CN" sz="1200" b="1" dirty="0">
                <a:latin typeface="Calibri" panose="020F0502020204030204" pitchFamily="34" charset="0"/>
                <a:cs typeface="Calibri" panose="020F0502020204030204" pitchFamily="34" charset="0"/>
              </a:rPr>
              <a:t>logistic regression, decision tree and random forest</a:t>
            </a:r>
            <a:r>
              <a:rPr kumimoji="1" lang="en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 for fraud detection to improve the security of credit card transactions.</a:t>
            </a:r>
            <a:endParaRPr kumimoji="1" lang="zh-CN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324B9936-D078-8B47-8FF1-726E465C1109}"/>
              </a:ext>
            </a:extLst>
          </p:cNvPr>
          <p:cNvSpPr/>
          <p:nvPr/>
        </p:nvSpPr>
        <p:spPr>
          <a:xfrm>
            <a:off x="6542569" y="3116839"/>
            <a:ext cx="4377068" cy="1772838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Rectangle 24">
            <a:extLst>
              <a:ext uri="{FF2B5EF4-FFF2-40B4-BE49-F238E27FC236}">
                <a16:creationId xmlns:a16="http://schemas.microsoft.com/office/drawing/2014/main" id="{E10C4AD5-D18C-1643-8D19-EBE64DA28F77}"/>
              </a:ext>
            </a:extLst>
          </p:cNvPr>
          <p:cNvSpPr/>
          <p:nvPr/>
        </p:nvSpPr>
        <p:spPr>
          <a:xfrm>
            <a:off x="6542566" y="3107280"/>
            <a:ext cx="1314893" cy="378892"/>
          </a:xfrm>
          <a:prstGeom prst="rect">
            <a:avLst/>
          </a:prstGeom>
          <a:solidFill>
            <a:srgbClr val="DC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1F26E90-EA3B-3640-AC70-6E9593A94C58}"/>
              </a:ext>
            </a:extLst>
          </p:cNvPr>
          <p:cNvSpPr txBox="1"/>
          <p:nvPr/>
        </p:nvSpPr>
        <p:spPr>
          <a:xfrm>
            <a:off x="6630347" y="3116840"/>
            <a:ext cx="118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endParaRPr kumimoji="1" lang="zh-CN" altLang="en-US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682E067-EB8E-6142-AA52-E6CC1F31B0BC}"/>
              </a:ext>
            </a:extLst>
          </p:cNvPr>
          <p:cNvSpPr txBox="1"/>
          <p:nvPr/>
        </p:nvSpPr>
        <p:spPr>
          <a:xfrm>
            <a:off x="6587763" y="3504682"/>
            <a:ext cx="4331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200" b="1" dirty="0">
                <a:latin typeface="Calibri" panose="020F0502020204030204" pitchFamily="34" charset="0"/>
                <a:cs typeface="Calibri" panose="020F0502020204030204" pitchFamily="34" charset="0"/>
              </a:rPr>
              <a:t>1. EDA: </a:t>
            </a:r>
            <a:r>
              <a:rPr lang="en-US" altLang="zh-CN" sz="1200" kern="0" dirty="0">
                <a:effectLst/>
                <a:latin typeface="Calibri" panose="020F0502020204030204" pitchFamily="34" charset="0"/>
                <a:ea typeface="翩翩体-简" panose="03000300000000000000" pitchFamily="66" charset="-122"/>
              </a:rPr>
              <a:t>Conduct an in-depth exploration of dataset to unveil data distributions, correlations, and potential patterns.</a:t>
            </a:r>
          </a:p>
          <a:p>
            <a:r>
              <a:rPr kumimoji="1" lang="en-US" altLang="zh-CN" sz="1200" b="1" kern="0" dirty="0">
                <a:latin typeface="Calibri" panose="020F0502020204030204" pitchFamily="34" charset="0"/>
                <a:ea typeface="翩翩体-简" panose="03000300000000000000" pitchFamily="66" charset="-122"/>
                <a:cs typeface="Calibri" panose="020F0502020204030204" pitchFamily="34" charset="0"/>
              </a:rPr>
              <a:t>2. Model Selection: </a:t>
            </a:r>
            <a:r>
              <a:rPr lang="en-US" altLang="zh-CN" sz="1200" kern="100" dirty="0">
                <a:effectLst/>
                <a:latin typeface="Calibri" panose="020F0502020204030204" pitchFamily="34" charset="0"/>
                <a:ea typeface="翩翩体-简" panose="03000300000000000000" pitchFamily="66" charset="-122"/>
                <a:cs typeface="Times New Roman" panose="02020603050405020304" pitchFamily="18" charset="0"/>
              </a:rPr>
              <a:t>Evaluate performance logistic regression, decision trees and random forests to find the best model.</a:t>
            </a:r>
          </a:p>
          <a:p>
            <a:r>
              <a:rPr kumimoji="1" lang="en-US" altLang="zh-CN" sz="1200" b="1" kern="100" dirty="0">
                <a:latin typeface="Calibri" panose="020F0502020204030204" pitchFamily="34" charset="0"/>
                <a:ea typeface="翩翩体-简" panose="03000300000000000000" pitchFamily="66" charset="-122"/>
                <a:cs typeface="Times New Roman" panose="02020603050405020304" pitchFamily="18" charset="0"/>
              </a:rPr>
              <a:t>3. Best Model Optimization: </a:t>
            </a:r>
            <a:r>
              <a:rPr lang="en-US" altLang="zh-CN" sz="1200" kern="100" dirty="0">
                <a:effectLst/>
                <a:latin typeface="Calibri" panose="020F0502020204030204" pitchFamily="34" charset="0"/>
                <a:ea typeface="翩翩体-简" panose="03000300000000000000" pitchFamily="66" charset="-122"/>
                <a:cs typeface="Times New Roman" panose="02020603050405020304" pitchFamily="18" charset="0"/>
              </a:rPr>
              <a:t>Choose the best model and further optimize it by analyzing wrong classification and employing down sampling.</a:t>
            </a:r>
            <a:endParaRPr kumimoji="1" lang="zh-CN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18D928A-2AEA-7341-ADC1-CC358791B099}"/>
              </a:ext>
            </a:extLst>
          </p:cNvPr>
          <p:cNvSpPr/>
          <p:nvPr/>
        </p:nvSpPr>
        <p:spPr>
          <a:xfrm>
            <a:off x="6533195" y="5014519"/>
            <a:ext cx="4377068" cy="106689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Rectangle 24">
            <a:extLst>
              <a:ext uri="{FF2B5EF4-FFF2-40B4-BE49-F238E27FC236}">
                <a16:creationId xmlns:a16="http://schemas.microsoft.com/office/drawing/2014/main" id="{8A7C3796-42C3-8F40-BB59-34893F52D509}"/>
              </a:ext>
            </a:extLst>
          </p:cNvPr>
          <p:cNvSpPr/>
          <p:nvPr/>
        </p:nvSpPr>
        <p:spPr>
          <a:xfrm>
            <a:off x="6533195" y="5014519"/>
            <a:ext cx="1314893" cy="378892"/>
          </a:xfrm>
          <a:prstGeom prst="rect">
            <a:avLst/>
          </a:prstGeom>
          <a:solidFill>
            <a:srgbClr val="DC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67BEEA6-62DE-224B-A54B-678E02DD2FB2}"/>
              </a:ext>
            </a:extLst>
          </p:cNvPr>
          <p:cNvSpPr txBox="1"/>
          <p:nvPr/>
        </p:nvSpPr>
        <p:spPr>
          <a:xfrm>
            <a:off x="6672878" y="5015700"/>
            <a:ext cx="118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kumimoji="1" lang="zh-CN" altLang="en-US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B4BBF3B-1C08-5A47-926D-48B9BDF92BA4}"/>
              </a:ext>
            </a:extLst>
          </p:cNvPr>
          <p:cNvSpPr txBox="1"/>
          <p:nvPr/>
        </p:nvSpPr>
        <p:spPr>
          <a:xfrm>
            <a:off x="6565166" y="5415896"/>
            <a:ext cx="433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kern="0" dirty="0">
                <a:latin typeface="Calibri" panose="020F0502020204030204" pitchFamily="34" charset="0"/>
                <a:ea typeface="翩翩体-简" panose="03000300000000000000" pitchFamily="66" charset="-122"/>
              </a:rPr>
              <a:t>A </a:t>
            </a:r>
            <a:r>
              <a:rPr lang="en-US" altLang="zh-CN" sz="1200" kern="0" dirty="0">
                <a:effectLst/>
                <a:latin typeface="Calibri" panose="020F0502020204030204" pitchFamily="34" charset="0"/>
                <a:ea typeface="翩翩体-简" panose="03000300000000000000" pitchFamily="66" charset="-122"/>
              </a:rPr>
              <a:t>simulated credit card transaction dataset that includes information of 1000 customers from January 1, 2019 to December 31, 2020, as well as their transactions with 800 merchants is used.</a:t>
            </a:r>
            <a:r>
              <a:rPr lang="zh-CN" altLang="zh-CN" sz="1200" dirty="0">
                <a:effectLst/>
              </a:rPr>
              <a:t> </a:t>
            </a:r>
            <a:endParaRPr kumimoji="1" lang="zh-CN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25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3AE844BA-A732-3C46-9B3C-7EE10B22648C}"/>
              </a:ext>
            </a:extLst>
          </p:cNvPr>
          <p:cNvSpPr/>
          <p:nvPr>
            <p:custDataLst>
              <p:tags r:id="rId1"/>
            </p:custDataLst>
          </p:nvPr>
        </p:nvSpPr>
        <p:spPr bwMode="gray">
          <a:xfrm>
            <a:off x="5762298" y="2175443"/>
            <a:ext cx="5742333" cy="144956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</a:ln>
        </p:spPr>
        <p:txBody>
          <a:bodyPr wrap="square" lIns="88900" tIns="88900" rIns="88900" bIns="889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300" dirty="0">
                <a:latin typeface="Calibri" panose="020F0502020204030204" pitchFamily="34" charset="0"/>
              </a:rPr>
              <a:t>The selected feature here is category, which represents in which scenario the transaction happened.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300" dirty="0">
                <a:latin typeface="Calibri" panose="020F0502020204030204" pitchFamily="34" charset="0"/>
              </a:rPr>
              <a:t>There are significant differences in the proportion of fraud among different scenarios [Figure 3]. Therefore, a bar chart with fraud rates are shown in Figure 4, where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sz="1300" dirty="0">
              <a:latin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0A5183-07C2-6A41-A860-5D86DD98D230}"/>
              </a:ext>
            </a:extLst>
          </p:cNvPr>
          <p:cNvSpPr txBox="1"/>
          <p:nvPr/>
        </p:nvSpPr>
        <p:spPr>
          <a:xfrm>
            <a:off x="448925" y="504921"/>
            <a:ext cx="42819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Exploratory Data Analysis (EDA)</a:t>
            </a:r>
            <a:endParaRPr kumimoji="1" lang="zh-CN" alt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 descr="图表, 饼图&#10;&#10;描述已自动生成">
            <a:extLst>
              <a:ext uri="{FF2B5EF4-FFF2-40B4-BE49-F238E27FC236}">
                <a16:creationId xmlns:a16="http://schemas.microsoft.com/office/drawing/2014/main" id="{6F3FD494-D8C6-4940-9BE7-132DD36A0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66" y="3627664"/>
            <a:ext cx="2078230" cy="21152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C9A012A-EBD7-BC46-BE7B-BC7223EAC52A}"/>
              </a:ext>
            </a:extLst>
          </p:cNvPr>
          <p:cNvSpPr txBox="1"/>
          <p:nvPr/>
        </p:nvSpPr>
        <p:spPr>
          <a:xfrm>
            <a:off x="429128" y="5842933"/>
            <a:ext cx="21996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Figure 1. Pie chart of fraud distribution</a:t>
            </a:r>
            <a:endParaRPr kumimoji="1" lang="zh-CN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D559B1-675B-8641-B201-A255AAC6A46C}"/>
              </a:ext>
            </a:extLst>
          </p:cNvPr>
          <p:cNvSpPr/>
          <p:nvPr/>
        </p:nvSpPr>
        <p:spPr>
          <a:xfrm>
            <a:off x="429128" y="1541721"/>
            <a:ext cx="4734265" cy="4890976"/>
          </a:xfrm>
          <a:prstGeom prst="rect">
            <a:avLst/>
          </a:prstGeom>
          <a:noFill/>
          <a:ln>
            <a:solidFill>
              <a:srgbClr val="8C5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7E704F-FE63-234D-82C3-9673AE402FFB}"/>
              </a:ext>
            </a:extLst>
          </p:cNvPr>
          <p:cNvSpPr txBox="1"/>
          <p:nvPr/>
        </p:nvSpPr>
        <p:spPr>
          <a:xfrm>
            <a:off x="511666" y="1656943"/>
            <a:ext cx="322299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7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Distribution of predictive variable</a:t>
            </a:r>
            <a:endParaRPr kumimoji="1" lang="zh-CN" altLang="en-US" sz="1700" b="1" i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图表, 条形图&#10;&#10;描述已自动生成">
            <a:extLst>
              <a:ext uri="{FF2B5EF4-FFF2-40B4-BE49-F238E27FC236}">
                <a16:creationId xmlns:a16="http://schemas.microsoft.com/office/drawing/2014/main" id="{86B10F31-8E00-4441-AE5A-BA4DC802A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307" y="3625009"/>
            <a:ext cx="2194543" cy="227440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3C2ECFA-6151-074D-810C-E8FA5EB2F217}"/>
              </a:ext>
            </a:extLst>
          </p:cNvPr>
          <p:cNvSpPr txBox="1"/>
          <p:nvPr/>
        </p:nvSpPr>
        <p:spPr>
          <a:xfrm>
            <a:off x="2809987" y="5842933"/>
            <a:ext cx="2217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Figure 2. Bar chart of fraud distribution</a:t>
            </a:r>
            <a:endParaRPr kumimoji="1" lang="zh-CN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81F7E2-9AB2-8D43-94DD-651B8BBFAD2A}"/>
              </a:ext>
            </a:extLst>
          </p:cNvPr>
          <p:cNvSpPr/>
          <p:nvPr/>
        </p:nvSpPr>
        <p:spPr>
          <a:xfrm>
            <a:off x="5586597" y="1541721"/>
            <a:ext cx="6093737" cy="4890976"/>
          </a:xfrm>
          <a:prstGeom prst="rect">
            <a:avLst/>
          </a:prstGeom>
          <a:noFill/>
          <a:ln>
            <a:solidFill>
              <a:srgbClr val="8C5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8C6B81-22AA-364F-B7D1-0262C1643C8F}"/>
              </a:ext>
            </a:extLst>
          </p:cNvPr>
          <p:cNvSpPr txBox="1"/>
          <p:nvPr/>
        </p:nvSpPr>
        <p:spPr>
          <a:xfrm>
            <a:off x="5586597" y="1661593"/>
            <a:ext cx="65228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7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Feature distribution by predictive variable classification (0 vs. 1)</a:t>
            </a:r>
            <a:endParaRPr kumimoji="1" lang="zh-CN" altLang="en-US" sz="1700" b="1" i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502AAD01-4742-9D47-AA98-D6C1FC16113A}"/>
              </a:ext>
            </a:extLst>
          </p:cNvPr>
          <p:cNvSpPr/>
          <p:nvPr>
            <p:custDataLst>
              <p:tags r:id="rId2"/>
            </p:custDataLst>
          </p:nvPr>
        </p:nvSpPr>
        <p:spPr bwMode="gray">
          <a:xfrm>
            <a:off x="602994" y="2211808"/>
            <a:ext cx="4386531" cy="93433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</a:ln>
        </p:spPr>
        <p:txBody>
          <a:bodyPr wrap="square" lIns="88900" tIns="88900" rIns="88900" bIns="889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300" dirty="0">
                <a:latin typeface="Calibri" panose="020F0502020204030204" pitchFamily="34" charset="0"/>
              </a:rPr>
              <a:t>T</a:t>
            </a:r>
            <a:r>
              <a:rPr lang="en" altLang="zh-CN" sz="1300" dirty="0">
                <a:effectLst/>
                <a:latin typeface="Calibri" panose="020F0502020204030204" pitchFamily="34" charset="0"/>
              </a:rPr>
              <a:t>his is a binary classification task, and the labels are highly imbalanced. There are 492,494 non-fraud samples (98.5%) and 7,506 fraud samples (1.5%). </a:t>
            </a:r>
            <a:endParaRPr lang="en" altLang="zh-CN" sz="13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1648AD7-2F2C-AE49-A0AB-45BC4B998983}"/>
              </a:ext>
            </a:extLst>
          </p:cNvPr>
          <p:cNvSpPr txBox="1"/>
          <p:nvPr/>
        </p:nvSpPr>
        <p:spPr>
          <a:xfrm>
            <a:off x="5586597" y="525510"/>
            <a:ext cx="48118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parts of the EDA plots with some special or usual pattern/trends are shown here, more plots could be discovered in report.</a:t>
            </a:r>
            <a:endParaRPr kumimoji="1" lang="zh-CN" altLang="en-US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2E71FAF-8DA2-F142-8DB6-E9E3103B2E5A}"/>
                  </a:ext>
                </a:extLst>
              </p:cNvPr>
              <p:cNvSpPr txBox="1"/>
              <p:nvPr/>
            </p:nvSpPr>
            <p:spPr>
              <a:xfrm>
                <a:off x="6228599" y="3352851"/>
                <a:ext cx="449116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𝐹𝑟𝑎𝑢𝑑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𝑝𝑒𝑟𝑐𝑒𝑛𝑡𝑎𝑔𝑒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𝑛𝑜𝑛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𝑓𝑟𝑎𝑢𝑑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𝑝𝑒𝑟𝑐𝑒𝑛𝑡𝑎𝑔𝑒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𝑓𝑟𝑎𝑢𝑑</m:t>
                      </m:r>
                    </m:oMath>
                  </m:oMathPara>
                </a14:m>
                <a:endParaRPr kumimoji="1" lang="zh-CN" altLang="en-US" sz="12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2E71FAF-8DA2-F142-8DB6-E9E3103B2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599" y="3352851"/>
                <a:ext cx="4491166" cy="184666"/>
              </a:xfrm>
              <a:prstGeom prst="rect">
                <a:avLst/>
              </a:prstGeom>
              <a:blipFill>
                <a:blip r:embed="rId7"/>
                <a:stretch>
                  <a:fillRect l="-282" t="-13333" r="-84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5F94F248-1351-E446-B87F-C358D46ED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8088" y="3768898"/>
            <a:ext cx="3018318" cy="200063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3FA6A9E-53F2-1F43-9BE5-7F010899BCD1}"/>
              </a:ext>
            </a:extLst>
          </p:cNvPr>
          <p:cNvSpPr txBox="1"/>
          <p:nvPr/>
        </p:nvSpPr>
        <p:spPr>
          <a:xfrm>
            <a:off x="6052580" y="5842932"/>
            <a:ext cx="2249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Figure 3. Category distribution</a:t>
            </a:r>
            <a:r>
              <a:rPr kumimoji="1" lang="zh-CN" alt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by count</a:t>
            </a:r>
            <a:endParaRPr kumimoji="1" lang="zh-CN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FFA7C74-3B93-E74D-898E-5B2632C2F6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5924" y="3856390"/>
            <a:ext cx="3072818" cy="191314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8C446CB-BFB7-9F44-A11F-0774B8A34E70}"/>
              </a:ext>
            </a:extLst>
          </p:cNvPr>
          <p:cNvSpPr txBox="1"/>
          <p:nvPr/>
        </p:nvSpPr>
        <p:spPr>
          <a:xfrm>
            <a:off x="9044511" y="5842931"/>
            <a:ext cx="2470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Figure 4. Category distribution by fraud rate</a:t>
            </a:r>
            <a:endParaRPr kumimoji="1" lang="zh-CN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右箭头 27">
            <a:extLst>
              <a:ext uri="{FF2B5EF4-FFF2-40B4-BE49-F238E27FC236}">
                <a16:creationId xmlns:a16="http://schemas.microsoft.com/office/drawing/2014/main" id="{683EAC69-D7B9-3C4F-9BF0-BAF6203426BB}"/>
              </a:ext>
            </a:extLst>
          </p:cNvPr>
          <p:cNvSpPr/>
          <p:nvPr/>
        </p:nvSpPr>
        <p:spPr>
          <a:xfrm>
            <a:off x="4965646" y="609319"/>
            <a:ext cx="341283" cy="254095"/>
          </a:xfrm>
          <a:prstGeom prst="rightArrow">
            <a:avLst/>
          </a:prstGeom>
          <a:solidFill>
            <a:srgbClr val="8C5E58"/>
          </a:solidFill>
          <a:ln>
            <a:solidFill>
              <a:srgbClr val="8C5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4745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0B1A56F-8F26-A84C-8987-792A68CEBDBB}"/>
              </a:ext>
            </a:extLst>
          </p:cNvPr>
          <p:cNvSpPr txBox="1"/>
          <p:nvPr/>
        </p:nvSpPr>
        <p:spPr>
          <a:xfrm>
            <a:off x="500213" y="533946"/>
            <a:ext cx="42819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Exploratory Data Analysis (EDA)</a:t>
            </a:r>
            <a:endParaRPr kumimoji="1" lang="zh-CN" alt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17A6AE-D94E-B24A-9BB3-3A2FD2243FCD}"/>
              </a:ext>
            </a:extLst>
          </p:cNvPr>
          <p:cNvSpPr txBox="1"/>
          <p:nvPr/>
        </p:nvSpPr>
        <p:spPr>
          <a:xfrm>
            <a:off x="5586597" y="525510"/>
            <a:ext cx="48118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parts of the EDA plots with some special or usual pattern/trends are shown here, more plots could be discovered in report.</a:t>
            </a:r>
            <a:endParaRPr kumimoji="1" lang="zh-CN" altLang="en-US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B233DF13-B5E1-4A48-9A10-5EC4383414BF}"/>
              </a:ext>
            </a:extLst>
          </p:cNvPr>
          <p:cNvSpPr/>
          <p:nvPr/>
        </p:nvSpPr>
        <p:spPr>
          <a:xfrm>
            <a:off x="4965646" y="609319"/>
            <a:ext cx="341283" cy="254095"/>
          </a:xfrm>
          <a:prstGeom prst="rightArrow">
            <a:avLst/>
          </a:prstGeom>
          <a:solidFill>
            <a:srgbClr val="8C5E58"/>
          </a:solidFill>
          <a:ln>
            <a:solidFill>
              <a:srgbClr val="8C5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DAB9A4-D862-7745-BFC0-B24E4D8ADA01}"/>
              </a:ext>
            </a:extLst>
          </p:cNvPr>
          <p:cNvSpPr/>
          <p:nvPr/>
        </p:nvSpPr>
        <p:spPr>
          <a:xfrm>
            <a:off x="500213" y="1541720"/>
            <a:ext cx="4734265" cy="4890976"/>
          </a:xfrm>
          <a:prstGeom prst="rect">
            <a:avLst/>
          </a:prstGeom>
          <a:noFill/>
          <a:ln>
            <a:solidFill>
              <a:srgbClr val="8C5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012A23-11A2-8343-A687-EF268112F07A}"/>
              </a:ext>
            </a:extLst>
          </p:cNvPr>
          <p:cNvSpPr txBox="1"/>
          <p:nvPr/>
        </p:nvSpPr>
        <p:spPr>
          <a:xfrm>
            <a:off x="582751" y="1656942"/>
            <a:ext cx="37902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7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Time factor distribution related to fraud</a:t>
            </a:r>
            <a:endParaRPr kumimoji="1" lang="zh-CN" altLang="en-US" sz="1700" b="1" i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902BD344-408E-BF42-BC3F-5E30B9F7459C}"/>
              </a:ext>
            </a:extLst>
          </p:cNvPr>
          <p:cNvSpPr/>
          <p:nvPr>
            <p:custDataLst>
              <p:tags r:id="rId1"/>
            </p:custDataLst>
          </p:nvPr>
        </p:nvSpPr>
        <p:spPr bwMode="gray">
          <a:xfrm>
            <a:off x="650200" y="2126107"/>
            <a:ext cx="4386531" cy="11268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</a:ln>
        </p:spPr>
        <p:txBody>
          <a:bodyPr wrap="square" lIns="88900" tIns="88900" rIns="88900" bIns="889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300" kern="0" dirty="0">
                <a:effectLst/>
                <a:latin typeface="Calibri" panose="020F0502020204030204" pitchFamily="34" charset="0"/>
                <a:ea typeface="翩翩体-简" panose="03000300000000000000" pitchFamily="66" charset="-122"/>
              </a:rPr>
              <a:t>Figure 5 shows the proportion of transaction volume in each time of the day, divided by hours. Fraudulent transactions are exceptionally active between 22:00 and 3:00, far higher than the total number of fraud transactions in other periods. </a:t>
            </a:r>
            <a:endParaRPr lang="en" altLang="zh-CN" sz="13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4CF349-322A-D64A-9EB3-58FFBAA0F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362" y="3438246"/>
            <a:ext cx="3790206" cy="22475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2872AC3-2F51-A647-B8E7-EF48F61BEA13}"/>
              </a:ext>
            </a:extLst>
          </p:cNvPr>
          <p:cNvSpPr txBox="1"/>
          <p:nvPr/>
        </p:nvSpPr>
        <p:spPr>
          <a:xfrm>
            <a:off x="2088125" y="5871097"/>
            <a:ext cx="15584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Figure 5. Hour distribution</a:t>
            </a:r>
            <a:endParaRPr kumimoji="1" lang="zh-CN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1B21E1D1-D4C1-074D-9F8F-6FFDAC12BD49}"/>
              </a:ext>
            </a:extLst>
          </p:cNvPr>
          <p:cNvSpPr/>
          <p:nvPr>
            <p:custDataLst>
              <p:tags r:id="rId2"/>
            </p:custDataLst>
          </p:nvPr>
        </p:nvSpPr>
        <p:spPr bwMode="gray">
          <a:xfrm>
            <a:off x="5772726" y="2126107"/>
            <a:ext cx="5742333" cy="11268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</a:ln>
        </p:spPr>
        <p:txBody>
          <a:bodyPr wrap="square" lIns="88900" tIns="88900" rIns="88900" bIns="889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300" dirty="0">
                <a:effectLst/>
                <a:latin typeface="Calibri" panose="020F0502020204030204" pitchFamily="34" charset="0"/>
              </a:rPr>
              <a:t>Correlation heatmap is shown in Figure </a:t>
            </a:r>
            <a:r>
              <a:rPr lang="en-US" altLang="zh-CN" sz="1300" dirty="0">
                <a:effectLst/>
                <a:latin typeface="Calibri" panose="020F0502020204030204" pitchFamily="34" charset="0"/>
              </a:rPr>
              <a:t>6</a:t>
            </a:r>
            <a:r>
              <a:rPr lang="en" altLang="zh-CN" sz="1300" dirty="0">
                <a:effectLst/>
                <a:latin typeface="Calibri" panose="020F0502020204030204" pitchFamily="34" charset="0"/>
              </a:rPr>
              <a:t>. It can be concluded that there are several variables with extremely high correlations, such as </a:t>
            </a:r>
            <a:r>
              <a:rPr lang="en" altLang="zh-CN" sz="1300" dirty="0" err="1">
                <a:effectLst/>
                <a:latin typeface="Calibri" panose="020F0502020204030204" pitchFamily="34" charset="0"/>
              </a:rPr>
              <a:t>lat</a:t>
            </a:r>
            <a:r>
              <a:rPr lang="en" altLang="zh-CN" sz="1300" dirty="0">
                <a:effectLst/>
                <a:latin typeface="Calibri" panose="020F0502020204030204" pitchFamily="34" charset="0"/>
              </a:rPr>
              <a:t> and </a:t>
            </a:r>
            <a:r>
              <a:rPr lang="en" altLang="zh-CN" sz="1300" dirty="0" err="1">
                <a:effectLst/>
                <a:latin typeface="Calibri" panose="020F0502020204030204" pitchFamily="34" charset="0"/>
              </a:rPr>
              <a:t>merge_lat</a:t>
            </a:r>
            <a:r>
              <a:rPr lang="en" altLang="zh-CN" sz="1300" dirty="0">
                <a:effectLst/>
                <a:latin typeface="Calibri" panose="020F0502020204030204" pitchFamily="34" charset="0"/>
              </a:rPr>
              <a:t>, the correlation of which is as high as 0.9936, long and </a:t>
            </a:r>
            <a:r>
              <a:rPr lang="en" altLang="zh-CN" sz="1300" dirty="0" err="1">
                <a:effectLst/>
                <a:latin typeface="Calibri" panose="020F0502020204030204" pitchFamily="34" charset="0"/>
              </a:rPr>
              <a:t>merge_long</a:t>
            </a:r>
            <a:r>
              <a:rPr lang="en" altLang="zh-CN" sz="1300" dirty="0">
                <a:effectLst/>
                <a:latin typeface="Calibri" panose="020F0502020204030204" pitchFamily="34" charset="0"/>
              </a:rPr>
              <a:t> reached 0.9991, while zip and long, zip and </a:t>
            </a:r>
            <a:r>
              <a:rPr lang="en" altLang="zh-CN" sz="1300" dirty="0" err="1">
                <a:effectLst/>
                <a:latin typeface="Calibri" panose="020F0502020204030204" pitchFamily="34" charset="0"/>
              </a:rPr>
              <a:t>merge_long</a:t>
            </a:r>
            <a:r>
              <a:rPr lang="en" altLang="zh-CN" sz="1300" dirty="0">
                <a:effectLst/>
                <a:latin typeface="Calibri" panose="020F0502020204030204" pitchFamily="34" charset="0"/>
              </a:rPr>
              <a:t> is also reached -0.9094 and -0.9086 respectively. </a:t>
            </a:r>
            <a:endParaRPr lang="en" altLang="zh-CN" sz="13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46D896-52FE-B941-8004-55D05AB3BB70}"/>
              </a:ext>
            </a:extLst>
          </p:cNvPr>
          <p:cNvSpPr/>
          <p:nvPr/>
        </p:nvSpPr>
        <p:spPr>
          <a:xfrm>
            <a:off x="5586597" y="1541721"/>
            <a:ext cx="6093737" cy="4890976"/>
          </a:xfrm>
          <a:prstGeom prst="rect">
            <a:avLst/>
          </a:prstGeom>
          <a:noFill/>
          <a:ln>
            <a:solidFill>
              <a:srgbClr val="8C5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5390AD1-0F7C-F446-912F-D48EC6A92392}"/>
              </a:ext>
            </a:extLst>
          </p:cNvPr>
          <p:cNvSpPr txBox="1"/>
          <p:nvPr/>
        </p:nvSpPr>
        <p:spPr>
          <a:xfrm>
            <a:off x="5669135" y="1654926"/>
            <a:ext cx="65228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7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Correlation heatmap of numeric variables</a:t>
            </a:r>
            <a:endParaRPr kumimoji="1" lang="zh-CN" altLang="en-US" sz="1700" b="1" i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图片 23" descr="表格, 日程表, 树状图&#10;&#10;描述已自动生成">
            <a:extLst>
              <a:ext uri="{FF2B5EF4-FFF2-40B4-BE49-F238E27FC236}">
                <a16:creationId xmlns:a16="http://schemas.microsoft.com/office/drawing/2014/main" id="{3932B040-65E1-EC47-B8EF-77EE5713A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419" y="3370160"/>
            <a:ext cx="4148945" cy="264506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9D78729-ED8B-8148-974C-6D6144ED1E03}"/>
              </a:ext>
            </a:extLst>
          </p:cNvPr>
          <p:cNvSpPr txBox="1"/>
          <p:nvPr/>
        </p:nvSpPr>
        <p:spPr>
          <a:xfrm>
            <a:off x="7622860" y="6031148"/>
            <a:ext cx="23374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Figure 6. Correlation of numeric variables</a:t>
            </a:r>
            <a:endParaRPr kumimoji="1" lang="zh-CN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449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>
            <a:extLst>
              <a:ext uri="{FF2B5EF4-FFF2-40B4-BE49-F238E27FC236}">
                <a16:creationId xmlns:a16="http://schemas.microsoft.com/office/drawing/2014/main" id="{1D5B2334-F838-B048-BD90-427CEEE5214D}"/>
              </a:ext>
            </a:extLst>
          </p:cNvPr>
          <p:cNvSpPr/>
          <p:nvPr/>
        </p:nvSpPr>
        <p:spPr>
          <a:xfrm>
            <a:off x="747380" y="1102612"/>
            <a:ext cx="4197111" cy="1201846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Прямоугольник 43">
            <a:extLst>
              <a:ext uri="{FF2B5EF4-FFF2-40B4-BE49-F238E27FC236}">
                <a16:creationId xmlns:a16="http://schemas.microsoft.com/office/drawing/2014/main" id="{FBB39B5F-730A-6740-8DB3-F000BCF5C01E}"/>
              </a:ext>
            </a:extLst>
          </p:cNvPr>
          <p:cNvSpPr/>
          <p:nvPr/>
        </p:nvSpPr>
        <p:spPr>
          <a:xfrm>
            <a:off x="5599113" y="0"/>
            <a:ext cx="6592887" cy="6858000"/>
          </a:xfrm>
          <a:prstGeom prst="rect">
            <a:avLst/>
          </a:prstGeom>
          <a:solidFill>
            <a:srgbClr val="8C5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6F2278-077F-4941-B225-622D71FF0147}"/>
              </a:ext>
            </a:extLst>
          </p:cNvPr>
          <p:cNvSpPr txBox="1"/>
          <p:nvPr/>
        </p:nvSpPr>
        <p:spPr>
          <a:xfrm>
            <a:off x="404037" y="519858"/>
            <a:ext cx="41971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Methodology and Experiments</a:t>
            </a:r>
            <a:endParaRPr kumimoji="1" lang="zh-CN" alt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79B5D4-C15E-FE4D-84AF-5C5FAD4D81D6}"/>
              </a:ext>
            </a:extLst>
          </p:cNvPr>
          <p:cNvSpPr txBox="1"/>
          <p:nvPr/>
        </p:nvSpPr>
        <p:spPr>
          <a:xfrm>
            <a:off x="5752213" y="1282628"/>
            <a:ext cx="423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7. The flow chart of the experiments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0" name="图片 79" descr="图示&#10;&#10;描述已自动生成">
            <a:extLst>
              <a:ext uri="{FF2B5EF4-FFF2-40B4-BE49-F238E27FC236}">
                <a16:creationId xmlns:a16="http://schemas.microsoft.com/office/drawing/2014/main" id="{3B086105-726C-6E42-A8F7-17E784041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538" y="1786270"/>
            <a:ext cx="6063615" cy="3789101"/>
          </a:xfrm>
          <a:prstGeom prst="rect">
            <a:avLst/>
          </a:prstGeom>
        </p:spPr>
      </p:pic>
      <p:sp>
        <p:nvSpPr>
          <p:cNvPr id="81" name="Прямоугольник 42">
            <a:extLst>
              <a:ext uri="{FF2B5EF4-FFF2-40B4-BE49-F238E27FC236}">
                <a16:creationId xmlns:a16="http://schemas.microsoft.com/office/drawing/2014/main" id="{AE02474C-CB19-8042-94BD-EAE8DAAE3E71}"/>
              </a:ext>
            </a:extLst>
          </p:cNvPr>
          <p:cNvSpPr/>
          <p:nvPr/>
        </p:nvSpPr>
        <p:spPr>
          <a:xfrm>
            <a:off x="594095" y="1174906"/>
            <a:ext cx="408466" cy="366646"/>
          </a:xfrm>
          <a:prstGeom prst="rect">
            <a:avLst/>
          </a:prstGeom>
          <a:solidFill>
            <a:srgbClr val="FEC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cs typeface="+mn-ea"/>
                <a:sym typeface="+mn-lt"/>
              </a:rPr>
              <a:t>01</a:t>
            </a:r>
            <a:endParaRPr lang="ru-RU" sz="1500" dirty="0">
              <a:cs typeface="+mn-ea"/>
              <a:sym typeface="+mn-lt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1A835228-8B3B-BC4C-AFA6-EC246CF528FC}"/>
              </a:ext>
            </a:extLst>
          </p:cNvPr>
          <p:cNvSpPr txBox="1"/>
          <p:nvPr/>
        </p:nvSpPr>
        <p:spPr>
          <a:xfrm>
            <a:off x="1023475" y="1174906"/>
            <a:ext cx="27309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  <a:endParaRPr kumimoji="1" lang="zh-CN" altLang="en-US" sz="1500" b="1" i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8D507EDA-04DC-AC44-8E62-7015931207F7}"/>
              </a:ext>
            </a:extLst>
          </p:cNvPr>
          <p:cNvSpPr txBox="1"/>
          <p:nvPr/>
        </p:nvSpPr>
        <p:spPr>
          <a:xfrm>
            <a:off x="747380" y="1541552"/>
            <a:ext cx="4197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Feature engineering: </a:t>
            </a:r>
            <a:r>
              <a:rPr kumimoji="1" lang="en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" altLang="zh-CN" sz="1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ividing some feature into new features such as hour, month, weekday, etc</a:t>
            </a:r>
            <a:r>
              <a:rPr lang="en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.  Combine 2 features to a new feature like 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Data Deletion: </a:t>
            </a:r>
            <a:r>
              <a:rPr kumimoji="1" lang="en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" altLang="zh-CN" sz="1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 response to the observations of EDA, some features that are weekly correlated with predictive variables were removed. </a:t>
            </a:r>
            <a:endParaRPr lang="en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87DBD22-EF97-314D-BAFD-A60DC5A47E1A}"/>
              </a:ext>
            </a:extLst>
          </p:cNvPr>
          <p:cNvSpPr/>
          <p:nvPr/>
        </p:nvSpPr>
        <p:spPr>
          <a:xfrm>
            <a:off x="752572" y="2504713"/>
            <a:ext cx="4197111" cy="10652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Прямоугольник 42">
            <a:extLst>
              <a:ext uri="{FF2B5EF4-FFF2-40B4-BE49-F238E27FC236}">
                <a16:creationId xmlns:a16="http://schemas.microsoft.com/office/drawing/2014/main" id="{6F4489E1-EEE5-9F4C-B380-6E9EBD8FECEF}"/>
              </a:ext>
            </a:extLst>
          </p:cNvPr>
          <p:cNvSpPr/>
          <p:nvPr/>
        </p:nvSpPr>
        <p:spPr>
          <a:xfrm>
            <a:off x="599287" y="2577007"/>
            <a:ext cx="408466" cy="366646"/>
          </a:xfrm>
          <a:prstGeom prst="rect">
            <a:avLst/>
          </a:prstGeom>
          <a:solidFill>
            <a:srgbClr val="FEC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cs typeface="+mn-ea"/>
                <a:sym typeface="+mn-lt"/>
              </a:rPr>
              <a:t>02</a:t>
            </a:r>
            <a:endParaRPr lang="ru-RU" sz="1500" dirty="0">
              <a:cs typeface="+mn-ea"/>
              <a:sym typeface="+mn-lt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BE89CF5B-F3BC-4948-8618-26D1EE95BCA7}"/>
              </a:ext>
            </a:extLst>
          </p:cNvPr>
          <p:cNvSpPr txBox="1"/>
          <p:nvPr/>
        </p:nvSpPr>
        <p:spPr>
          <a:xfrm>
            <a:off x="1028667" y="2577007"/>
            <a:ext cx="27309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endParaRPr kumimoji="1" lang="zh-CN" altLang="en-US" sz="1500" b="1" i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BB6C8210-4223-CB4D-A01D-9A5BFDE79523}"/>
              </a:ext>
            </a:extLst>
          </p:cNvPr>
          <p:cNvSpPr txBox="1"/>
          <p:nvPr/>
        </p:nvSpPr>
        <p:spPr>
          <a:xfrm>
            <a:off x="832791" y="2961215"/>
            <a:ext cx="4079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000" dirty="0">
                <a:effectLst/>
                <a:latin typeface="Calibri" panose="020F0502020204030204" pitchFamily="34" charset="0"/>
              </a:rPr>
              <a:t>Methods of </a:t>
            </a:r>
            <a:r>
              <a:rPr lang="en" altLang="zh-CN" sz="1000" b="1" dirty="0">
                <a:effectLst/>
                <a:latin typeface="Calibri" panose="020F0502020204030204" pitchFamily="34" charset="0"/>
              </a:rPr>
              <a:t>logistic regression, decision tree and random forest </a:t>
            </a:r>
            <a:r>
              <a:rPr lang="en" altLang="zh-CN" sz="1000" dirty="0">
                <a:effectLst/>
                <a:latin typeface="Calibri" panose="020F0502020204030204" pitchFamily="34" charset="0"/>
              </a:rPr>
              <a:t>are chosen because they are all simple, have high interpretability and accuracy, which is important for fraud detection experts in explanation.</a:t>
            </a:r>
            <a:endParaRPr lang="en" altLang="zh-CN" sz="1000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BC916F46-6AC3-A747-AA24-DAE42C194016}"/>
              </a:ext>
            </a:extLst>
          </p:cNvPr>
          <p:cNvSpPr/>
          <p:nvPr/>
        </p:nvSpPr>
        <p:spPr>
          <a:xfrm>
            <a:off x="747380" y="3816154"/>
            <a:ext cx="4197111" cy="10652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Прямоугольник 42">
            <a:extLst>
              <a:ext uri="{FF2B5EF4-FFF2-40B4-BE49-F238E27FC236}">
                <a16:creationId xmlns:a16="http://schemas.microsoft.com/office/drawing/2014/main" id="{4979ECB8-D42E-2949-B481-DD7BEF355D9B}"/>
              </a:ext>
            </a:extLst>
          </p:cNvPr>
          <p:cNvSpPr/>
          <p:nvPr/>
        </p:nvSpPr>
        <p:spPr>
          <a:xfrm>
            <a:off x="594095" y="3888448"/>
            <a:ext cx="408466" cy="366646"/>
          </a:xfrm>
          <a:prstGeom prst="rect">
            <a:avLst/>
          </a:prstGeom>
          <a:solidFill>
            <a:srgbClr val="FEC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cs typeface="+mn-ea"/>
                <a:sym typeface="+mn-lt"/>
              </a:rPr>
              <a:t>03</a:t>
            </a:r>
            <a:endParaRPr lang="ru-RU" sz="1500" dirty="0">
              <a:cs typeface="+mn-ea"/>
              <a:sym typeface="+mn-lt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6C58AF02-36CE-2E46-96FC-BFE9DF5A696E}"/>
              </a:ext>
            </a:extLst>
          </p:cNvPr>
          <p:cNvSpPr txBox="1"/>
          <p:nvPr/>
        </p:nvSpPr>
        <p:spPr>
          <a:xfrm>
            <a:off x="1023475" y="3888448"/>
            <a:ext cx="3452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5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Evaluation criteria and model selection </a:t>
            </a:r>
          </a:p>
          <a:p>
            <a:endParaRPr kumimoji="1" lang="zh-CN" altLang="en-US" sz="1500" b="1" i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A6DD534-EAA2-BA43-98B3-5F57E7EC9AFB}"/>
              </a:ext>
            </a:extLst>
          </p:cNvPr>
          <p:cNvSpPr txBox="1"/>
          <p:nvPr/>
        </p:nvSpPr>
        <p:spPr>
          <a:xfrm>
            <a:off x="853822" y="4272656"/>
            <a:ext cx="4212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000" dirty="0">
                <a:effectLst/>
                <a:latin typeface="Calibri" panose="020F0502020204030204" pitchFamily="34" charset="0"/>
              </a:rPr>
              <a:t>For classification tasks, we generally plot the </a:t>
            </a:r>
            <a:r>
              <a:rPr lang="en" altLang="zh-CN" sz="1000" b="1" dirty="0">
                <a:effectLst/>
                <a:latin typeface="Calibri" panose="020F0502020204030204" pitchFamily="34" charset="0"/>
              </a:rPr>
              <a:t>confusion matrix</a:t>
            </a:r>
            <a:r>
              <a:rPr lang="en" altLang="zh-CN" sz="1000" dirty="0">
                <a:effectLst/>
                <a:latin typeface="Calibri" panose="020F0502020204030204" pitchFamily="34" charset="0"/>
              </a:rPr>
              <a:t>, </a:t>
            </a:r>
            <a:r>
              <a:rPr lang="en" altLang="zh-CN" sz="1000" b="1" dirty="0">
                <a:effectLst/>
                <a:latin typeface="Calibri" panose="020F0502020204030204" pitchFamily="34" charset="0"/>
              </a:rPr>
              <a:t>accuracy, recall, false positive rate (FPR) and false negative rate (FNR)  </a:t>
            </a:r>
            <a:r>
              <a:rPr lang="en" altLang="zh-CN" sz="1000" dirty="0">
                <a:effectLst/>
                <a:latin typeface="Calibri" panose="020F0502020204030204" pitchFamily="34" charset="0"/>
              </a:rPr>
              <a:t>are also calculated, which is important for imbalanced classification tasks.</a:t>
            </a:r>
            <a:endParaRPr lang="en" altLang="zh-CN" sz="1000" dirty="0"/>
          </a:p>
          <a:p>
            <a:endParaRPr lang="en" altLang="zh-CN" sz="1000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99218A6-E385-1F4D-A5EE-19AB7649D14F}"/>
              </a:ext>
            </a:extLst>
          </p:cNvPr>
          <p:cNvSpPr/>
          <p:nvPr/>
        </p:nvSpPr>
        <p:spPr>
          <a:xfrm>
            <a:off x="726466" y="5086242"/>
            <a:ext cx="4197111" cy="119207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Прямоугольник 42">
            <a:extLst>
              <a:ext uri="{FF2B5EF4-FFF2-40B4-BE49-F238E27FC236}">
                <a16:creationId xmlns:a16="http://schemas.microsoft.com/office/drawing/2014/main" id="{F92DF4BF-B2E6-5D42-A204-8EC4B9C4E294}"/>
              </a:ext>
            </a:extLst>
          </p:cNvPr>
          <p:cNvSpPr/>
          <p:nvPr/>
        </p:nvSpPr>
        <p:spPr>
          <a:xfrm>
            <a:off x="573181" y="5158536"/>
            <a:ext cx="408466" cy="366646"/>
          </a:xfrm>
          <a:prstGeom prst="rect">
            <a:avLst/>
          </a:prstGeom>
          <a:solidFill>
            <a:srgbClr val="FEC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cs typeface="+mn-ea"/>
                <a:sym typeface="+mn-lt"/>
              </a:rPr>
              <a:t>0</a:t>
            </a:r>
            <a:r>
              <a:rPr lang="en-US" altLang="zh-CN" sz="1500" dirty="0">
                <a:cs typeface="+mn-ea"/>
                <a:sym typeface="+mn-lt"/>
              </a:rPr>
              <a:t>4</a:t>
            </a:r>
            <a:endParaRPr lang="ru-RU" sz="1500" dirty="0">
              <a:cs typeface="+mn-ea"/>
              <a:sym typeface="+mn-lt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D754B589-9B2F-7A4B-B8F5-B15949C8502D}"/>
              </a:ext>
            </a:extLst>
          </p:cNvPr>
          <p:cNvSpPr txBox="1"/>
          <p:nvPr/>
        </p:nvSpPr>
        <p:spPr>
          <a:xfrm>
            <a:off x="1002561" y="5158536"/>
            <a:ext cx="3910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5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In-depth analysis and further optimization on selected best model 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CA9EC0D-BF67-5F4B-A4EE-133B6F6E19E0}"/>
              </a:ext>
            </a:extLst>
          </p:cNvPr>
          <p:cNvSpPr txBox="1"/>
          <p:nvPr/>
        </p:nvSpPr>
        <p:spPr>
          <a:xfrm>
            <a:off x="832791" y="5685246"/>
            <a:ext cx="4212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000" b="1" dirty="0">
                <a:effectLst/>
                <a:latin typeface="Calibri" panose="020F0502020204030204" pitchFamily="34" charset="0"/>
              </a:rPr>
              <a:t>Further analyze </a:t>
            </a:r>
            <a:r>
              <a:rPr lang="en" altLang="zh-CN" sz="1000" dirty="0">
                <a:effectLst/>
                <a:latin typeface="Calibri" panose="020F0502020204030204" pitchFamily="34" charset="0"/>
              </a:rPr>
              <a:t>the abnormal and correct predictions based on the importance of features</a:t>
            </a:r>
            <a:r>
              <a:rPr lang="en-US" altLang="zh-CN" sz="1000" dirty="0">
                <a:latin typeface="Calibri" panose="020F0502020204030204" pitchFamily="34" charset="0"/>
              </a:rPr>
              <a:t>. </a:t>
            </a:r>
            <a:r>
              <a:rPr lang="en" altLang="zh-CN" sz="1000" dirty="0">
                <a:latin typeface="Calibri" panose="020F0502020204030204" pitchFamily="34" charset="0"/>
              </a:rPr>
              <a:t>A</a:t>
            </a:r>
            <a:r>
              <a:rPr lang="en" altLang="zh-CN" sz="1000" dirty="0">
                <a:effectLst/>
                <a:latin typeface="Calibri" panose="020F0502020204030204" pitchFamily="34" charset="0"/>
              </a:rPr>
              <a:t>dopt </a:t>
            </a:r>
            <a:r>
              <a:rPr lang="en" altLang="zh-CN" sz="1000" b="1" dirty="0">
                <a:effectLst/>
                <a:latin typeface="Calibri" panose="020F0502020204030204" pitchFamily="34" charset="0"/>
              </a:rPr>
              <a:t>down sampling </a:t>
            </a:r>
            <a:r>
              <a:rPr lang="en" altLang="zh-CN" sz="1000" dirty="0">
                <a:effectLst/>
                <a:latin typeface="Calibri" panose="020F0502020204030204" pitchFamily="34" charset="0"/>
              </a:rPr>
              <a:t>in optimization scheme to balance the distribution </a:t>
            </a:r>
            <a:endParaRPr lang="en" altLang="zh-CN" sz="1000" dirty="0"/>
          </a:p>
          <a:p>
            <a:endParaRPr lang="en" altLang="zh-CN" sz="1000" dirty="0"/>
          </a:p>
        </p:txBody>
      </p:sp>
    </p:spTree>
    <p:extLst>
      <p:ext uri="{BB962C8B-B14F-4D97-AF65-F5344CB8AC3E}">
        <p14:creationId xmlns:p14="http://schemas.microsoft.com/office/powerpoint/2010/main" val="3373748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296D7DB-69D2-4B41-A51A-5BBC7CCA6AF8}"/>
              </a:ext>
            </a:extLst>
          </p:cNvPr>
          <p:cNvSpPr txBox="1"/>
          <p:nvPr/>
        </p:nvSpPr>
        <p:spPr>
          <a:xfrm>
            <a:off x="525144" y="515261"/>
            <a:ext cx="4291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Result – Choose the best model</a:t>
            </a:r>
            <a:endParaRPr kumimoji="1" lang="zh-CN" alt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F95B2C76-7BD5-A14B-BD5C-D27C8B858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13439"/>
              </p:ext>
            </p:extLst>
          </p:nvPr>
        </p:nvGraphicFramePr>
        <p:xfrm>
          <a:off x="555345" y="2687796"/>
          <a:ext cx="5909252" cy="3416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498">
                  <a:extLst>
                    <a:ext uri="{9D8B030D-6E8A-4147-A177-3AD203B41FA5}">
                      <a16:colId xmlns:a16="http://schemas.microsoft.com/office/drawing/2014/main" val="2658228470"/>
                    </a:ext>
                  </a:extLst>
                </a:gridCol>
                <a:gridCol w="1334062">
                  <a:extLst>
                    <a:ext uri="{9D8B030D-6E8A-4147-A177-3AD203B41FA5}">
                      <a16:colId xmlns:a16="http://schemas.microsoft.com/office/drawing/2014/main" val="3175256547"/>
                    </a:ext>
                  </a:extLst>
                </a:gridCol>
                <a:gridCol w="1184294">
                  <a:extLst>
                    <a:ext uri="{9D8B030D-6E8A-4147-A177-3AD203B41FA5}">
                      <a16:colId xmlns:a16="http://schemas.microsoft.com/office/drawing/2014/main" val="1390754740"/>
                    </a:ext>
                  </a:extLst>
                </a:gridCol>
                <a:gridCol w="1370398">
                  <a:extLst>
                    <a:ext uri="{9D8B030D-6E8A-4147-A177-3AD203B41FA5}">
                      <a16:colId xmlns:a16="http://schemas.microsoft.com/office/drawing/2014/main" val="208026317"/>
                    </a:ext>
                  </a:extLst>
                </a:gridCol>
              </a:tblGrid>
              <a:tr h="47595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Evaluation indicators</a:t>
                      </a:r>
                    </a:p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(%)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Different Machine Learning Models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516436"/>
                  </a:ext>
                </a:extLst>
              </a:tr>
              <a:tr h="624922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Decision Tree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Random Forest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6897153"/>
                  </a:ext>
                </a:extLst>
              </a:tr>
              <a:tr h="5552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99.49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99.54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99.68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494463"/>
                  </a:ext>
                </a:extLst>
              </a:tr>
              <a:tr h="5552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46.10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28.72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879997"/>
                  </a:ext>
                </a:extLst>
              </a:tr>
              <a:tr h="5962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False Positive Rate (FPR)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0.13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0.24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0.04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165259"/>
                  </a:ext>
                </a:extLst>
              </a:tr>
              <a:tr h="608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False Negative Rate (FNR)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99.75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53.90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71.28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99106"/>
                  </a:ext>
                </a:extLst>
              </a:tr>
            </a:tbl>
          </a:graphicData>
        </a:graphic>
      </p:graphicFrame>
      <p:sp>
        <p:nvSpPr>
          <p:cNvPr id="9" name="TextBox 20">
            <a:extLst>
              <a:ext uri="{FF2B5EF4-FFF2-40B4-BE49-F238E27FC236}">
                <a16:creationId xmlns:a16="http://schemas.microsoft.com/office/drawing/2014/main" id="{F271E58A-0616-A147-8E3E-33716FFB4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1" y="1073056"/>
            <a:ext cx="5543579" cy="1351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>
                <a:cs typeface="Calibri" panose="020F0502020204030204" pitchFamily="34" charset="0"/>
                <a:sym typeface="+mn-lt"/>
              </a:rPr>
              <a:t>Accuracy: High, but </a:t>
            </a:r>
            <a:r>
              <a:rPr lang="en-US" altLang="zh-CN" sz="1400" b="1" dirty="0">
                <a:cs typeface="Calibri" panose="020F0502020204030204" pitchFamily="34" charset="0"/>
                <a:sym typeface="+mn-lt"/>
              </a:rPr>
              <a:t>not quite meaningful </a:t>
            </a:r>
            <a:r>
              <a:rPr lang="en-US" altLang="zh-CN" sz="1400" dirty="0">
                <a:cs typeface="Calibri" panose="020F0502020204030204" pitchFamily="34" charset="0"/>
                <a:sym typeface="+mn-lt"/>
              </a:rPr>
              <a:t>due to unbalanced dataset.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>
                <a:cs typeface="Calibri" panose="020F0502020204030204" pitchFamily="34" charset="0"/>
                <a:sym typeface="+mn-lt"/>
              </a:rPr>
              <a:t>FNR: Should pay more attention to, reach </a:t>
            </a:r>
            <a:r>
              <a:rPr lang="en-US" altLang="zh-CN" sz="1400" b="1" dirty="0">
                <a:cs typeface="Calibri" panose="020F0502020204030204" pitchFamily="34" charset="0"/>
                <a:sym typeface="+mn-lt"/>
              </a:rPr>
              <a:t>a low FNR </a:t>
            </a:r>
            <a:r>
              <a:rPr lang="en-US" altLang="zh-CN" sz="1400" dirty="0">
                <a:cs typeface="Calibri" panose="020F0502020204030204" pitchFamily="34" charset="0"/>
                <a:sym typeface="+mn-lt"/>
              </a:rPr>
              <a:t>is needed and could help financial institutes reduce financial losses.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>
                <a:cs typeface="Calibri" panose="020F0502020204030204" pitchFamily="34" charset="0"/>
                <a:sym typeface="+mn-lt"/>
              </a:rPr>
              <a:t>FPR: </a:t>
            </a:r>
            <a:r>
              <a:rPr lang="en-US" altLang="zh-CN" sz="1400" b="1" dirty="0">
                <a:cs typeface="Calibri" panose="020F0502020204030204" pitchFamily="34" charset="0"/>
                <a:sym typeface="+mn-lt"/>
              </a:rPr>
              <a:t>Relatively low </a:t>
            </a:r>
            <a:r>
              <a:rPr lang="en-US" altLang="zh-CN" sz="1400" dirty="0">
                <a:cs typeface="Calibri" panose="020F0502020204030204" pitchFamily="34" charset="0"/>
                <a:sym typeface="+mn-lt"/>
              </a:rPr>
              <a:t>is acceptable.</a:t>
            </a:r>
            <a:endParaRPr lang="ru-RU" altLang="zh-CN" sz="1400" dirty="0">
              <a:cs typeface="Calibri" panose="020F0502020204030204" pitchFamily="34" charset="0"/>
              <a:sym typeface="+mn-lt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6A12FDC0-B271-1048-A60B-7B5B97444298}"/>
              </a:ext>
            </a:extLst>
          </p:cNvPr>
          <p:cNvSpPr/>
          <p:nvPr>
            <p:custDataLst>
              <p:tags r:id="rId1"/>
            </p:custDataLst>
          </p:nvPr>
        </p:nvSpPr>
        <p:spPr bwMode="gray">
          <a:xfrm>
            <a:off x="8128365" y="1114246"/>
            <a:ext cx="2273821" cy="47705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</a:ln>
        </p:spPr>
        <p:txBody>
          <a:bodyPr wrap="square" lIns="88900" tIns="88900" rIns="88900" bIns="88900" rtlCol="0" anchor="ctr"/>
          <a:lstStyle/>
          <a:p>
            <a:pPr algn="ctr"/>
            <a:r>
              <a:rPr lang="en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Decision Tree is Chosen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5138802-2AFE-E343-8308-1A444AF23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263" y="2911080"/>
            <a:ext cx="5122386" cy="3319599"/>
          </a:xfrm>
          <a:prstGeom prst="rect">
            <a:avLst/>
          </a:prstGeom>
        </p:spPr>
      </p:pic>
      <p:sp>
        <p:nvSpPr>
          <p:cNvPr id="13" name="右箭头 12">
            <a:extLst>
              <a:ext uri="{FF2B5EF4-FFF2-40B4-BE49-F238E27FC236}">
                <a16:creationId xmlns:a16="http://schemas.microsoft.com/office/drawing/2014/main" id="{80D66DAF-FF1B-784E-820E-78FAFD2EFAAA}"/>
              </a:ext>
            </a:extLst>
          </p:cNvPr>
          <p:cNvSpPr/>
          <p:nvPr/>
        </p:nvSpPr>
        <p:spPr>
          <a:xfrm>
            <a:off x="6464597" y="1131248"/>
            <a:ext cx="542259" cy="425302"/>
          </a:xfrm>
          <a:prstGeom prst="rightArrow">
            <a:avLst/>
          </a:prstGeom>
          <a:solidFill>
            <a:srgbClr val="8C5E58"/>
          </a:solidFill>
          <a:ln>
            <a:solidFill>
              <a:srgbClr val="8C5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00EC3E07-0F2C-0D47-8C8D-E571EACC3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0543" y="1748818"/>
            <a:ext cx="4557107" cy="1028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>
                <a:cs typeface="Calibri" panose="020F0502020204030204" pitchFamily="34" charset="0"/>
                <a:sym typeface="+mn-lt"/>
              </a:rPr>
              <a:t>Feature importance is plotted.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</a:pPr>
            <a:r>
              <a:rPr lang="en-US" altLang="zh-CN" sz="1400" b="1" dirty="0">
                <a:solidFill>
                  <a:srgbClr val="FF0000"/>
                </a:solidFill>
                <a:cs typeface="Calibri" panose="020F0502020204030204" pitchFamily="34" charset="0"/>
                <a:sym typeface="+mn-lt"/>
              </a:rPr>
              <a:t>Further analysis of wrong classification</a:t>
            </a:r>
            <a:r>
              <a:rPr lang="en-US" altLang="zh-CN" sz="1400" b="1" dirty="0"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400" dirty="0">
                <a:cs typeface="Calibri" panose="020F0502020204030204" pitchFamily="34" charset="0"/>
                <a:sym typeface="+mn-lt"/>
              </a:rPr>
              <a:t>to reduce the important FNR based on important features.</a:t>
            </a:r>
            <a:endParaRPr lang="ru-RU" altLang="zh-CN" sz="1400" dirty="0">
              <a:cs typeface="Calibri" panose="020F0502020204030204" pitchFamily="34" charset="0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E95CE7B-0AB3-2D46-AEEE-16A5FE28E739}"/>
              </a:ext>
            </a:extLst>
          </p:cNvPr>
          <p:cNvSpPr/>
          <p:nvPr/>
        </p:nvSpPr>
        <p:spPr>
          <a:xfrm>
            <a:off x="6904170" y="3168502"/>
            <a:ext cx="5122385" cy="674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CD16C8-39A8-6A46-A0A7-6E97077AD8E2}"/>
              </a:ext>
            </a:extLst>
          </p:cNvPr>
          <p:cNvSpPr txBox="1"/>
          <p:nvPr/>
        </p:nvSpPr>
        <p:spPr>
          <a:xfrm>
            <a:off x="1610390" y="6286503"/>
            <a:ext cx="39800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00" dirty="0">
                <a:latin typeface="Calibri" panose="020F0502020204030204" pitchFamily="34" charset="0"/>
                <a:cs typeface="Calibri" panose="020F0502020204030204" pitchFamily="34" charset="0"/>
              </a:rPr>
              <a:t>Table 1. Evaluation indicator results for different models</a:t>
            </a:r>
            <a:endParaRPr kumimoji="1" lang="zh-CN" alt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0B167C1-2052-444C-9B4A-65BEF2B877F8}"/>
              </a:ext>
            </a:extLst>
          </p:cNvPr>
          <p:cNvSpPr txBox="1"/>
          <p:nvPr/>
        </p:nvSpPr>
        <p:spPr>
          <a:xfrm>
            <a:off x="7954890" y="6276994"/>
            <a:ext cx="324345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00" dirty="0">
                <a:latin typeface="Calibri" panose="020F0502020204030204" pitchFamily="34" charset="0"/>
                <a:cs typeface="Calibri" panose="020F0502020204030204" pitchFamily="34" charset="0"/>
              </a:rPr>
              <a:t>Figure 8. Feature importance of decision tree</a:t>
            </a:r>
            <a:endParaRPr kumimoji="1" lang="zh-CN" alt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DFD002C-8F21-6146-9C09-37C817B6514B}"/>
              </a:ext>
            </a:extLst>
          </p:cNvPr>
          <p:cNvSpPr/>
          <p:nvPr/>
        </p:nvSpPr>
        <p:spPr>
          <a:xfrm>
            <a:off x="7116417" y="2911080"/>
            <a:ext cx="4781233" cy="3193132"/>
          </a:xfrm>
          <a:prstGeom prst="rect">
            <a:avLst/>
          </a:prstGeom>
          <a:noFill/>
          <a:ln w="19050">
            <a:solidFill>
              <a:srgbClr val="8C5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5BDE60A-ED2D-C74D-B148-9B6C5DEC29E2}"/>
              </a:ext>
            </a:extLst>
          </p:cNvPr>
          <p:cNvSpPr txBox="1"/>
          <p:nvPr/>
        </p:nvSpPr>
        <p:spPr>
          <a:xfrm>
            <a:off x="7750256" y="3013353"/>
            <a:ext cx="383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Advantages of choosing decision tree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7A27765-8858-D14A-AF66-1388634F2AA4}"/>
              </a:ext>
            </a:extLst>
          </p:cNvPr>
          <p:cNvSpPr txBox="1"/>
          <p:nvPr/>
        </p:nvSpPr>
        <p:spPr>
          <a:xfrm>
            <a:off x="7364697" y="3429000"/>
            <a:ext cx="4423838" cy="242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  <a:tabLst>
                <a:tab pos="266700" algn="l"/>
              </a:tabLst>
            </a:pPr>
            <a:r>
              <a:rPr lang="en-US" altLang="zh-CN" sz="13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Decision trees can display decision rules, which is beneficial for decision-makers to understand the operating principles, explain the evaluation criteria for fraud cases, and make in-depth data analysis.</a:t>
            </a:r>
            <a:endParaRPr lang="zh-CN" altLang="zh-CN" sz="13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  <a:tabLst>
                <a:tab pos="266700" algn="l"/>
              </a:tabLst>
            </a:pPr>
            <a:r>
              <a:rPr lang="en-US" altLang="zh-CN" sz="13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It can capture complex credit scoring factors, such as non-linear relationships between credit history, income, occupation, etc.</a:t>
            </a:r>
            <a:endParaRPr lang="zh-CN" altLang="zh-CN" sz="13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  <a:tabLst>
                <a:tab pos="266700" algn="l"/>
              </a:tabLst>
            </a:pPr>
            <a:r>
              <a:rPr lang="en-US" altLang="zh-CN" sz="13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It can handle both numerical and categorical features simultaneously without the need for too much feature engineering.</a:t>
            </a:r>
            <a:endParaRPr lang="zh-CN" altLang="zh-CN" sz="13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19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9" grpId="0" animBg="1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296D7DB-69D2-4B41-A51A-5BBC7CCA6AF8}"/>
              </a:ext>
            </a:extLst>
          </p:cNvPr>
          <p:cNvSpPr txBox="1"/>
          <p:nvPr/>
        </p:nvSpPr>
        <p:spPr>
          <a:xfrm>
            <a:off x="404036" y="585002"/>
            <a:ext cx="49857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Result – Wrong classification analysis</a:t>
            </a:r>
            <a:endParaRPr kumimoji="1" lang="zh-CN" alt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0D4EDA-04AD-2B4F-BE75-A0680C45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37" y="3631958"/>
            <a:ext cx="5333733" cy="24303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581CACD-4573-FB4B-9E92-79FF2E5118A3}"/>
              </a:ext>
            </a:extLst>
          </p:cNvPr>
          <p:cNvSpPr txBox="1"/>
          <p:nvPr/>
        </p:nvSpPr>
        <p:spPr>
          <a:xfrm>
            <a:off x="500213" y="1093694"/>
            <a:ext cx="105151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 </a:t>
            </a:r>
            <a:r>
              <a:rPr kumimoji="1"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for those should be fraud but predicted as non-fraud, to discover why misclassification happens.</a:t>
            </a:r>
            <a:endParaRPr kumimoji="1" lang="zh-CN" altLang="en-US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726729-745B-8B44-9345-C85987B20DDF}"/>
              </a:ext>
            </a:extLst>
          </p:cNvPr>
          <p:cNvSpPr/>
          <p:nvPr/>
        </p:nvSpPr>
        <p:spPr>
          <a:xfrm>
            <a:off x="500213" y="1658274"/>
            <a:ext cx="5507182" cy="4774422"/>
          </a:xfrm>
          <a:prstGeom prst="rect">
            <a:avLst/>
          </a:prstGeom>
          <a:noFill/>
          <a:ln>
            <a:solidFill>
              <a:srgbClr val="8C5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0E8C4B-A3F0-254A-8746-5BF5046EA8FD}"/>
              </a:ext>
            </a:extLst>
          </p:cNvPr>
          <p:cNvSpPr txBox="1"/>
          <p:nvPr/>
        </p:nvSpPr>
        <p:spPr>
          <a:xfrm>
            <a:off x="585997" y="1762738"/>
            <a:ext cx="462180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7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Feature importance of top1 -- atm</a:t>
            </a:r>
            <a:endParaRPr kumimoji="1" lang="zh-CN" altLang="en-US" sz="1700" b="1" i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F6DE362-229A-F342-B692-73A4C2D63BCE}"/>
              </a:ext>
            </a:extLst>
          </p:cNvPr>
          <p:cNvSpPr/>
          <p:nvPr/>
        </p:nvSpPr>
        <p:spPr>
          <a:xfrm>
            <a:off x="6184607" y="1658274"/>
            <a:ext cx="5507180" cy="4774422"/>
          </a:xfrm>
          <a:prstGeom prst="rect">
            <a:avLst/>
          </a:prstGeom>
          <a:noFill/>
          <a:ln>
            <a:solidFill>
              <a:srgbClr val="8C5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537B2B-D9F5-3948-8462-DF047ECCEB9B}"/>
              </a:ext>
            </a:extLst>
          </p:cNvPr>
          <p:cNvSpPr txBox="1"/>
          <p:nvPr/>
        </p:nvSpPr>
        <p:spPr>
          <a:xfrm>
            <a:off x="6284068" y="1762738"/>
            <a:ext cx="462180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7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Feature importance of top2 -- Category</a:t>
            </a:r>
            <a:endParaRPr kumimoji="1" lang="zh-CN" altLang="en-US" sz="1700" b="1" i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97D256-5C48-BA49-8DB6-40F3799E3653}"/>
              </a:ext>
            </a:extLst>
          </p:cNvPr>
          <p:cNvSpPr txBox="1"/>
          <p:nvPr/>
        </p:nvSpPr>
        <p:spPr>
          <a:xfrm>
            <a:off x="2204862" y="6062274"/>
            <a:ext cx="20978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00" dirty="0">
                <a:latin typeface="Calibri" panose="020F0502020204030204" pitchFamily="34" charset="0"/>
                <a:cs typeface="Calibri" panose="020F0502020204030204" pitchFamily="34" charset="0"/>
              </a:rPr>
              <a:t>Figure 9. Distribution of atm</a:t>
            </a:r>
            <a:endParaRPr kumimoji="1" lang="zh-CN" alt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图片 11" descr="图表, 直方图, 瀑布图&#10;&#10;描述已自动生成">
            <a:extLst>
              <a:ext uri="{FF2B5EF4-FFF2-40B4-BE49-F238E27FC236}">
                <a16:creationId xmlns:a16="http://schemas.microsoft.com/office/drawing/2014/main" id="{90192332-09B0-734E-88DA-D9E90E109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585" y="3638560"/>
            <a:ext cx="4710075" cy="245127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0E56DCA-E650-E74F-9179-7E701FFE51E6}"/>
              </a:ext>
            </a:extLst>
          </p:cNvPr>
          <p:cNvSpPr txBox="1"/>
          <p:nvPr/>
        </p:nvSpPr>
        <p:spPr>
          <a:xfrm>
            <a:off x="7712044" y="6089838"/>
            <a:ext cx="35616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00" dirty="0">
                <a:latin typeface="Calibri" panose="020F0502020204030204" pitchFamily="34" charset="0"/>
                <a:cs typeface="Calibri" panose="020F0502020204030204" pitchFamily="34" charset="0"/>
              </a:rPr>
              <a:t>Figure 10. Distribution of Categories</a:t>
            </a:r>
            <a:endParaRPr kumimoji="1" lang="zh-CN" alt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0F32EC-139F-D447-9156-FC596EFB9A97}"/>
              </a:ext>
            </a:extLst>
          </p:cNvPr>
          <p:cNvSpPr txBox="1"/>
          <p:nvPr/>
        </p:nvSpPr>
        <p:spPr>
          <a:xfrm>
            <a:off x="586937" y="2277214"/>
            <a:ext cx="53337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kern="0" dirty="0">
                <a:latin typeface="Calibri" panose="020F0502020204030204" pitchFamily="34" charset="0"/>
                <a:ea typeface="翩翩体-简" panose="03000300000000000000" pitchFamily="66" charset="-122"/>
              </a:rPr>
              <a:t>Atm </a:t>
            </a:r>
            <a:r>
              <a:rPr lang="en-US" altLang="zh-CN" sz="1300" kern="0" dirty="0">
                <a:effectLst/>
                <a:latin typeface="Calibri" panose="020F0502020204030204" pitchFamily="34" charset="0"/>
                <a:ea typeface="翩翩体-简" panose="03000300000000000000" pitchFamily="66" charset="-122"/>
              </a:rPr>
              <a:t>has the highest feature importance, which </a:t>
            </a:r>
            <a:r>
              <a:rPr lang="en-US" altLang="zh-CN" sz="1300" dirty="0">
                <a:effectLst/>
                <a:latin typeface="Calibri" panose="020F0502020204030204" pitchFamily="34" charset="0"/>
                <a:ea typeface="翩翩体-简" panose="03000300000000000000" pitchFamily="66" charset="-122"/>
                <a:cs typeface="宋体" panose="02010600030101010101" pitchFamily="2" charset="-122"/>
              </a:rPr>
              <a:t>mostly occurs when the value is between 0-50 or 200-400, where the number of correctly classified samples within this interval is very small. Correctly classified samples have atm mostly between 650 and 1200. </a:t>
            </a:r>
            <a:r>
              <a:rPr lang="zh-CN" altLang="zh-CN" sz="1300" dirty="0">
                <a:effectLst/>
              </a:rPr>
              <a:t> </a:t>
            </a:r>
            <a:endParaRPr kumimoji="1" lang="zh-CN" altLang="en-US" sz="13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5E7EEA-56E5-7144-8B25-B3D469B37A95}"/>
              </a:ext>
            </a:extLst>
          </p:cNvPr>
          <p:cNvSpPr txBox="1"/>
          <p:nvPr/>
        </p:nvSpPr>
        <p:spPr>
          <a:xfrm>
            <a:off x="6284068" y="2283470"/>
            <a:ext cx="533373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kern="0" dirty="0">
                <a:latin typeface="Calibri" panose="020F0502020204030204" pitchFamily="34" charset="0"/>
                <a:ea typeface="翩翩体-简" panose="03000300000000000000" pitchFamily="66" charset="-122"/>
                <a:cs typeface="Calibri" panose="020F0502020204030204" pitchFamily="34" charset="0"/>
              </a:rPr>
              <a:t>The </a:t>
            </a:r>
            <a:r>
              <a:rPr lang="en-US" altLang="zh-CN" sz="13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model has significantly higher misclassification rates in some categories, especially in the "</a:t>
            </a:r>
            <a:r>
              <a:rPr lang="en-US" altLang="zh-CN" sz="1300" kern="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grocery_pos</a:t>
            </a:r>
            <a:r>
              <a:rPr lang="en-US" altLang="zh-CN" sz="13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".</a:t>
            </a:r>
            <a:r>
              <a:rPr lang="zh-CN" altLang="zh-CN" sz="13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3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13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mong the samples that were correctly classified, 7 categories even have no correctly classified samples.</a:t>
            </a:r>
            <a:r>
              <a:rPr lang="zh-CN" altLang="zh-CN" sz="13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3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This suggests that the model's failure to learn the distinctive features of these categories led to incorrect classifications.</a:t>
            </a:r>
            <a:r>
              <a:rPr lang="zh-CN" altLang="zh-CN" sz="13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zh-CN" alt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101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180CFD-FD8B-C440-9E4E-4328DE0310EC}"/>
              </a:ext>
            </a:extLst>
          </p:cNvPr>
          <p:cNvSpPr txBox="1"/>
          <p:nvPr/>
        </p:nvSpPr>
        <p:spPr>
          <a:xfrm>
            <a:off x="488635" y="647030"/>
            <a:ext cx="628678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Result – Best model optimization (Reduce FNR)</a:t>
            </a:r>
            <a:endParaRPr kumimoji="1" lang="zh-CN" alt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9E2855-C4A6-E941-9FA2-75E38A75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6" y="2224232"/>
            <a:ext cx="4523934" cy="32525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8B71E8F-4E0C-2844-B181-5002A5A6FBD9}"/>
              </a:ext>
            </a:extLst>
          </p:cNvPr>
          <p:cNvSpPr txBox="1"/>
          <p:nvPr/>
        </p:nvSpPr>
        <p:spPr>
          <a:xfrm>
            <a:off x="386791" y="1371757"/>
            <a:ext cx="56073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b="1" dirty="0">
                <a:latin typeface="Calibri" panose="020F0502020204030204" pitchFamily="34" charset="0"/>
                <a:cs typeface="Calibri" panose="020F0502020204030204" pitchFamily="34" charset="0"/>
              </a:rPr>
              <a:t>Down sampling </a:t>
            </a:r>
            <a:r>
              <a:rPr kumimoji="1"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with different ratios to select the best model with lowest FNR, and down sample ratio of 0.70 is chosen.</a:t>
            </a:r>
            <a:endParaRPr kumimoji="1" lang="zh-CN" alt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 descr="图表, 饼图&#10;&#10;描述已自动生成">
            <a:extLst>
              <a:ext uri="{FF2B5EF4-FFF2-40B4-BE49-F238E27FC236}">
                <a16:creationId xmlns:a16="http://schemas.microsoft.com/office/drawing/2014/main" id="{D42232C9-17AC-6849-9EEE-485D6D540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289" y="2727427"/>
            <a:ext cx="2265734" cy="2246146"/>
          </a:xfrm>
          <a:prstGeom prst="rect">
            <a:avLst/>
          </a:prstGeom>
        </p:spPr>
      </p:pic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7EC55E5-AFE3-6645-B564-EFE274A06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340338"/>
              </p:ext>
            </p:extLst>
          </p:nvPr>
        </p:nvGraphicFramePr>
        <p:xfrm>
          <a:off x="7383722" y="2251808"/>
          <a:ext cx="4299200" cy="3224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403">
                  <a:extLst>
                    <a:ext uri="{9D8B030D-6E8A-4147-A177-3AD203B41FA5}">
                      <a16:colId xmlns:a16="http://schemas.microsoft.com/office/drawing/2014/main" val="2658228470"/>
                    </a:ext>
                  </a:extLst>
                </a:gridCol>
                <a:gridCol w="1381034">
                  <a:extLst>
                    <a:ext uri="{9D8B030D-6E8A-4147-A177-3AD203B41FA5}">
                      <a16:colId xmlns:a16="http://schemas.microsoft.com/office/drawing/2014/main" val="3175256547"/>
                    </a:ext>
                  </a:extLst>
                </a:gridCol>
                <a:gridCol w="1121763">
                  <a:extLst>
                    <a:ext uri="{9D8B030D-6E8A-4147-A177-3AD203B41FA5}">
                      <a16:colId xmlns:a16="http://schemas.microsoft.com/office/drawing/2014/main" val="1390754740"/>
                    </a:ext>
                  </a:extLst>
                </a:gridCol>
              </a:tblGrid>
              <a:tr h="45720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Evaluation indicators</a:t>
                      </a:r>
                    </a:p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(%)</a:t>
                      </a:r>
                      <a:endParaRPr lang="zh-CN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Decision Tree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516436"/>
                  </a:ext>
                </a:extLst>
              </a:tr>
              <a:tr h="576215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Before sampling</a:t>
                      </a:r>
                      <a:endParaRPr lang="zh-CN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After sampling</a:t>
                      </a:r>
                      <a:endParaRPr lang="zh-CN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6897153"/>
                  </a:ext>
                </a:extLst>
              </a:tr>
              <a:tr h="5333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zh-CN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99.54</a:t>
                      </a:r>
                      <a:endParaRPr lang="zh-CN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99.13</a:t>
                      </a:r>
                      <a:endParaRPr lang="zh-CN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494463"/>
                  </a:ext>
                </a:extLst>
              </a:tr>
              <a:tr h="5333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zh-CN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46.10</a:t>
                      </a:r>
                      <a:endParaRPr lang="zh-CN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60.20</a:t>
                      </a:r>
                      <a:endParaRPr lang="zh-CN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879997"/>
                  </a:ext>
                </a:extLst>
              </a:tr>
              <a:tr h="5762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False Positive Rate (FPR)</a:t>
                      </a:r>
                      <a:endParaRPr lang="zh-CN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0.24</a:t>
                      </a:r>
                      <a:endParaRPr lang="zh-CN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0.71</a:t>
                      </a:r>
                      <a:endParaRPr lang="zh-CN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165259"/>
                  </a:ext>
                </a:extLst>
              </a:tr>
              <a:tr h="4256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False Negative Rate (FNR)</a:t>
                      </a:r>
                      <a:endParaRPr lang="zh-CN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0000"/>
                          </a:solidFill>
                        </a:rPr>
                        <a:t>53.90</a:t>
                      </a:r>
                      <a:endParaRPr lang="zh-CN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0000"/>
                          </a:solidFill>
                        </a:rPr>
                        <a:t>39.80</a:t>
                      </a:r>
                      <a:endParaRPr lang="zh-CN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99106"/>
                  </a:ext>
                </a:extLst>
              </a:tr>
            </a:tbl>
          </a:graphicData>
        </a:graphic>
      </p:graphicFrame>
      <p:sp>
        <p:nvSpPr>
          <p:cNvPr id="8" name="右箭头 7">
            <a:extLst>
              <a:ext uri="{FF2B5EF4-FFF2-40B4-BE49-F238E27FC236}">
                <a16:creationId xmlns:a16="http://schemas.microsoft.com/office/drawing/2014/main" id="{1AC3279C-D5D8-DF42-97DB-F51A96071043}"/>
              </a:ext>
            </a:extLst>
          </p:cNvPr>
          <p:cNvSpPr/>
          <p:nvPr/>
        </p:nvSpPr>
        <p:spPr>
          <a:xfrm>
            <a:off x="4461810" y="3458485"/>
            <a:ext cx="542259" cy="425302"/>
          </a:xfrm>
          <a:prstGeom prst="rightArrow">
            <a:avLst/>
          </a:prstGeom>
          <a:solidFill>
            <a:srgbClr val="8C5E58"/>
          </a:solidFill>
          <a:ln>
            <a:solidFill>
              <a:srgbClr val="8C5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740AE44C-728B-FA4A-83D0-516BFBDD2E4E}"/>
              </a:ext>
            </a:extLst>
          </p:cNvPr>
          <p:cNvSpPr/>
          <p:nvPr/>
        </p:nvSpPr>
        <p:spPr>
          <a:xfrm>
            <a:off x="6908902" y="3458485"/>
            <a:ext cx="542259" cy="425302"/>
          </a:xfrm>
          <a:prstGeom prst="rightArrow">
            <a:avLst/>
          </a:prstGeom>
          <a:solidFill>
            <a:srgbClr val="8C5E58"/>
          </a:solidFill>
          <a:ln>
            <a:solidFill>
              <a:srgbClr val="8C5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7FE659-2808-BE42-9C5C-6582D633174A}"/>
              </a:ext>
            </a:extLst>
          </p:cNvPr>
          <p:cNvSpPr txBox="1"/>
          <p:nvPr/>
        </p:nvSpPr>
        <p:spPr>
          <a:xfrm>
            <a:off x="7116430" y="1381231"/>
            <a:ext cx="50755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FNR indeed dramatically decreased. The aim of reducing FNR successfully reached.</a:t>
            </a:r>
            <a:endParaRPr kumimoji="1" lang="zh-CN" alt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24">
            <a:extLst>
              <a:ext uri="{FF2B5EF4-FFF2-40B4-BE49-F238E27FC236}">
                <a16:creationId xmlns:a16="http://schemas.microsoft.com/office/drawing/2014/main" id="{CD55950D-B81D-B04B-A400-B509DB9686A5}"/>
              </a:ext>
            </a:extLst>
          </p:cNvPr>
          <p:cNvSpPr/>
          <p:nvPr/>
        </p:nvSpPr>
        <p:spPr>
          <a:xfrm>
            <a:off x="0" y="5780890"/>
            <a:ext cx="12188414" cy="1091812"/>
          </a:xfrm>
          <a:prstGeom prst="rect">
            <a:avLst/>
          </a:prstGeom>
          <a:solidFill>
            <a:srgbClr val="DC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7">
            <a:extLst>
              <a:ext uri="{FF2B5EF4-FFF2-40B4-BE49-F238E27FC236}">
                <a16:creationId xmlns:a16="http://schemas.microsoft.com/office/drawing/2014/main" id="{A126F374-36BC-5E4A-BB90-49F902624701}"/>
              </a:ext>
            </a:extLst>
          </p:cNvPr>
          <p:cNvSpPr txBox="1">
            <a:spLocks/>
          </p:cNvSpPr>
          <p:nvPr/>
        </p:nvSpPr>
        <p:spPr>
          <a:xfrm>
            <a:off x="-147121" y="6122254"/>
            <a:ext cx="3910739" cy="6326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Calibri" panose="020F0502020204030204" pitchFamily="34" charset="0"/>
                <a:ea typeface="Vollkorn SemiBold" panose="00000700000000000000" pitchFamily="2" charset="0"/>
                <a:cs typeface="Calibri" panose="020F0502020204030204" pitchFamily="34" charset="0"/>
              </a:rPr>
              <a:t>Thank you</a:t>
            </a:r>
            <a:endParaRPr lang="en-US" sz="2000" dirty="0">
              <a:latin typeface="Calibri" panose="020F0502020204030204" pitchFamily="34" charset="0"/>
              <a:ea typeface="Vollkorn SemiBold" panose="000007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BA1C60-1BB8-1249-8296-8C0B14E5BF55}"/>
              </a:ext>
            </a:extLst>
          </p:cNvPr>
          <p:cNvSpPr txBox="1"/>
          <p:nvPr/>
        </p:nvSpPr>
        <p:spPr>
          <a:xfrm>
            <a:off x="3290524" y="6073977"/>
            <a:ext cx="81858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This study could help financial institutes potential credit card fraud transactions through some machine learning methods, thus reduce potential losses.</a:t>
            </a:r>
            <a:endParaRPr kumimoji="1" lang="zh-CN" alt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085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2139</TotalTime>
  <Words>1372</Words>
  <Application>Microsoft Macintosh PowerPoint</Application>
  <PresentationFormat>宽屏</PresentationFormat>
  <Paragraphs>149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等线</vt:lpstr>
      <vt:lpstr>等线 Light</vt:lpstr>
      <vt:lpstr>Arial</vt:lpstr>
      <vt:lpstr>Calibri</vt:lpstr>
      <vt:lpstr>Cambria Math</vt:lpstr>
      <vt:lpstr>Gill Sans</vt:lpstr>
      <vt:lpstr>Open Sans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c82</dc:creator>
  <cp:lastModifiedBy>c82</cp:lastModifiedBy>
  <cp:revision>309</cp:revision>
  <dcterms:created xsi:type="dcterms:W3CDTF">2023-10-30T18:25:10Z</dcterms:created>
  <dcterms:modified xsi:type="dcterms:W3CDTF">2024-11-26T15:56:18Z</dcterms:modified>
</cp:coreProperties>
</file>